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5A6B42-4C25-4E9E-AD49-9DA89C398D5A}" type="datetimeFigureOut">
              <a:rPr lang="en-CA" smtClean="0"/>
              <a:t>2017-01-12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7F7495-B73C-41EB-851F-287F8A30378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828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66CC"/>
                </a:solidFill>
              </a:rPr>
              <a:t>Prehistoric </a:t>
            </a:r>
            <a:r>
              <a:rPr lang="en-US" sz="4800" dirty="0" smtClean="0">
                <a:solidFill>
                  <a:srgbClr val="0066CC"/>
                </a:solidFill>
              </a:rPr>
              <a:t>Era</a:t>
            </a:r>
          </a:p>
          <a:p>
            <a:r>
              <a:rPr lang="en-US" sz="4800" dirty="0" smtClean="0">
                <a:solidFill>
                  <a:srgbClr val="0066CC"/>
                </a:solidFill>
              </a:rPr>
              <a:t> </a:t>
            </a:r>
            <a:r>
              <a:rPr lang="en-US" sz="4800" dirty="0" err="1" smtClean="0">
                <a:solidFill>
                  <a:srgbClr val="0066CC"/>
                </a:solidFill>
              </a:rPr>
              <a:t>Paleolithic</a:t>
            </a:r>
            <a:r>
              <a:rPr lang="en-US" sz="4800" dirty="0" smtClean="0">
                <a:solidFill>
                  <a:srgbClr val="0066CC"/>
                </a:solidFill>
              </a:rPr>
              <a:t> and Neolithic</a:t>
            </a:r>
            <a:endParaRPr lang="en-US" sz="4800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32194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>ART 10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</a:br>
            <a:r>
              <a:rPr lang="en-US" sz="7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ll MT" pitchFamily="18" charset="0"/>
              </a:rPr>
              <a:t>ART HISTORY I</a:t>
            </a:r>
            <a:endParaRPr lang="en-US" sz="7300" dirty="0">
              <a:solidFill>
                <a:schemeClr val="tx1">
                  <a:lumMod val="85000"/>
                  <a:lumOff val="15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2. a) Animals – bulls, horses, deer, bison (other </a:t>
            </a:r>
            <a:r>
              <a:rPr lang="en-US" dirty="0" err="1" smtClean="0"/>
              <a:t>ptgs</a:t>
            </a:r>
            <a:r>
              <a:rPr lang="en-US" dirty="0" smtClean="0"/>
              <a:t>. also show bears, owl, panther, aurochs, wooly-haired rhinos, ibex); hands, humans, spears.</a:t>
            </a:r>
          </a:p>
          <a:p>
            <a:endParaRPr lang="en-US" dirty="0"/>
          </a:p>
          <a:p>
            <a:r>
              <a:rPr lang="en-US" dirty="0" smtClean="0"/>
              <a:t>   b) Generally speaking, yes. Outlines are accurate, &amp; </a:t>
            </a:r>
            <a:r>
              <a:rPr lang="en-US" dirty="0" err="1" smtClean="0"/>
              <a:t>colouring</a:t>
            </a:r>
            <a:r>
              <a:rPr lang="en-US" dirty="0" smtClean="0"/>
              <a:t> when applied. Use of stone formations to show 3D shows desire for greater realism.</a:t>
            </a:r>
          </a:p>
          <a:p>
            <a:endParaRPr lang="en-US" dirty="0"/>
          </a:p>
          <a:p>
            <a:r>
              <a:rPr lang="en-US" dirty="0" smtClean="0"/>
              <a:t>   c) Various materials were used for different </a:t>
            </a:r>
            <a:r>
              <a:rPr lang="en-US" dirty="0" err="1" smtClean="0"/>
              <a:t>colours</a:t>
            </a:r>
            <a:r>
              <a:rPr lang="en-US" dirty="0" smtClean="0"/>
              <a:t>; soot/charcoal for black, chalk/lime for white, manganese oxide for black, metallic oxides for res &amp; yellow </a:t>
            </a:r>
            <a:r>
              <a:rPr lang="en-US" dirty="0" err="1" smtClean="0"/>
              <a:t>ochres</a:t>
            </a:r>
            <a:r>
              <a:rPr lang="en-US" dirty="0" smtClean="0"/>
              <a:t>, berries. Saliva was used for binding the pigments. Also stone lamps found (stone with depressions where oil </a:t>
            </a:r>
            <a:r>
              <a:rPr lang="en-US" dirty="0" err="1" smtClean="0"/>
              <a:t>wd</a:t>
            </a:r>
            <a:r>
              <a:rPr lang="en-US" dirty="0" smtClean="0"/>
              <a:t> be burned) &amp; evidence of scaffolding).</a:t>
            </a:r>
          </a:p>
          <a:p>
            <a:endParaRPr lang="en-US" dirty="0"/>
          </a:p>
          <a:p>
            <a:r>
              <a:rPr lang="en-US" dirty="0" smtClean="0"/>
              <a:t>   d) Animals obviously very important; people probably hunted to survive. But were the </a:t>
            </a:r>
            <a:r>
              <a:rPr lang="en-US" dirty="0" err="1" smtClean="0"/>
              <a:t>ptgs</a:t>
            </a:r>
            <a:r>
              <a:rPr lang="en-US" dirty="0" smtClean="0"/>
              <a:t>. ritualistic, </a:t>
            </a:r>
            <a:r>
              <a:rPr lang="en-US" dirty="0" err="1" smtClean="0"/>
              <a:t>eg</a:t>
            </a:r>
            <a:r>
              <a:rPr lang="en-US" dirty="0" smtClean="0"/>
              <a:t>. “killed” before the hunt?; were there ceremonies in these caves to increase the fertility of animals?; were there ceremonies to strengthen clan bonds?; were these places of worship?</a:t>
            </a:r>
          </a:p>
          <a:p>
            <a:r>
              <a:rPr lang="en-US" dirty="0"/>
              <a:t> </a:t>
            </a:r>
            <a:r>
              <a:rPr lang="en-US" dirty="0" smtClean="0"/>
              <a:t>     Two unusual circumstances : </a:t>
            </a:r>
            <a:r>
              <a:rPr lang="en-US" dirty="0" err="1" smtClean="0"/>
              <a:t>ptgs</a:t>
            </a:r>
            <a:r>
              <a:rPr lang="en-US" dirty="0" smtClean="0"/>
              <a:t>. often jumbled on top of each other, &amp; they are usually found in obscure, hidden caves, well at the back. Why?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Page </a:t>
            </a:r>
            <a:r>
              <a:rPr lang="en-US" sz="2800" dirty="0" smtClean="0"/>
              <a:t>2 </a:t>
            </a:r>
            <a:r>
              <a:rPr lang="en-US" sz="2800" dirty="0"/>
              <a:t>Notes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440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NEOLITHIC PERIOD</a:t>
            </a:r>
            <a:br>
              <a:rPr lang="en-US" dirty="0" smtClean="0"/>
            </a:br>
            <a:r>
              <a:rPr lang="en-US" sz="4000" dirty="0" smtClean="0"/>
              <a:t>(8000 – 2300 BC)</a:t>
            </a:r>
            <a:endParaRPr lang="en-US" sz="4000" dirty="0"/>
          </a:p>
        </p:txBody>
      </p:sp>
      <p:pic>
        <p:nvPicPr>
          <p:cNvPr id="22530" name="Picture 2" descr="http://teaandgossip.com/wp-content/uploads/2007/01/stonehe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490846" cy="506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46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g.photobucket.com/albums/v692/pdmclerran/stonehenge-wallpaper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429500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1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naturalpatriot.org/wp-content/uploads/2007/10/stonehe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002289" cy="471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1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sawse.com/wp-content/uploads/2008/08/stonehe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576970" cy="2924175"/>
          </a:xfrm>
          <a:prstGeom prst="rect">
            <a:avLst/>
          </a:prstGeom>
          <a:noFill/>
        </p:spPr>
      </p:pic>
      <p:pic>
        <p:nvPicPr>
          <p:cNvPr id="24580" name="Picture 4" descr="http://news.bbc.co.uk/nol/shared/spl/hi/uk/06/stonehenge/img/stonehenge_4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3962400" cy="2857500"/>
          </a:xfrm>
          <a:prstGeom prst="rect">
            <a:avLst/>
          </a:prstGeom>
          <a:noFill/>
        </p:spPr>
      </p:pic>
      <p:pic>
        <p:nvPicPr>
          <p:cNvPr id="24582" name="Picture 6" descr="http://www.nationalgeographic.com/guides/history/ancient/images/ga/stonehenge-from-above-692016-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4476750" cy="295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0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Tallest Trilithon: 24 ‘ high</a:t>
            </a:r>
          </a:p>
          <a:p>
            <a:r>
              <a:rPr lang="en-US" dirty="0" smtClean="0"/>
              <a:t>Lintel on top of Trilithon: 15’ long, 3’ thick</a:t>
            </a:r>
          </a:p>
          <a:p>
            <a:r>
              <a:rPr lang="en-US" dirty="0" smtClean="0"/>
              <a:t>Sarsen circle stones (outside ring): 20’ tall, 50 tons each (circle is 106’ in diameter</a:t>
            </a:r>
          </a:p>
          <a:p>
            <a:r>
              <a:rPr lang="en-US" dirty="0" smtClean="0"/>
              <a:t>Theories:</a:t>
            </a:r>
          </a:p>
          <a:p>
            <a:pPr marL="0" indent="0">
              <a:buNone/>
            </a:pPr>
            <a:r>
              <a:rPr lang="en-US" dirty="0" smtClean="0"/>
              <a:t>During Medieval times, it was thought to have been built by Merlin, the Magician.</a:t>
            </a:r>
          </a:p>
          <a:p>
            <a:pPr marL="0" indent="0">
              <a:buNone/>
            </a:pPr>
            <a:r>
              <a:rPr lang="en-US" dirty="0" smtClean="0"/>
              <a:t>Later on, it was thought to have been built by Druids, but the </a:t>
            </a:r>
            <a:r>
              <a:rPr lang="en-US" dirty="0" err="1" smtClean="0"/>
              <a:t>henge</a:t>
            </a:r>
            <a:r>
              <a:rPr lang="en-US" dirty="0" smtClean="0"/>
              <a:t> is 1,000 years older than Druidism.</a:t>
            </a:r>
          </a:p>
          <a:p>
            <a:pPr marL="0" indent="0">
              <a:buNone/>
            </a:pPr>
            <a:r>
              <a:rPr lang="en-US" dirty="0" smtClean="0"/>
              <a:t>In the 20</a:t>
            </a:r>
            <a:r>
              <a:rPr lang="en-US" baseline="30000" dirty="0" smtClean="0"/>
              <a:t>th</a:t>
            </a:r>
            <a:r>
              <a:rPr lang="en-US" dirty="0" smtClean="0"/>
              <a:t> c., it was suggested that it had something to do with the sun, whether worship-oriented or astronomical isn’t clear. It was probably the site for major public festivals, </a:t>
            </a:r>
            <a:r>
              <a:rPr lang="en-US" dirty="0" err="1" smtClean="0"/>
              <a:t>eg</a:t>
            </a:r>
            <a:r>
              <a:rPr lang="en-US" dirty="0" smtClean="0"/>
              <a:t>. planting &amp;/or harvest rituals. Standing in the exact </a:t>
            </a:r>
            <a:r>
              <a:rPr lang="en-US" dirty="0" err="1"/>
              <a:t>c</a:t>
            </a:r>
            <a:r>
              <a:rPr lang="en-US" dirty="0" err="1" smtClean="0"/>
              <a:t>entre</a:t>
            </a:r>
            <a:r>
              <a:rPr lang="en-US" dirty="0" smtClean="0"/>
              <a:t> of Stonehenge on summer solstice, you will see the sun rise directly over the HEEL STONE; was this to warn people of shortening days &amp; the coming of winter?</a:t>
            </a:r>
          </a:p>
          <a:p>
            <a:pPr marL="0" indent="0">
              <a:buNone/>
            </a:pPr>
            <a:r>
              <a:rPr lang="en-US" dirty="0" smtClean="0"/>
              <a:t>ARCHEOASTRONOMY: study that relates archeology, anthropology &amp; mythology with astronomy.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8651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Neolithic Notes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690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PALEOLITHIC PERIOD </a:t>
            </a:r>
            <a:br>
              <a:rPr lang="en-US" dirty="0" smtClean="0"/>
            </a:br>
            <a:r>
              <a:rPr lang="en-US" sz="4000" dirty="0" smtClean="0"/>
              <a:t>(circa 40,000 – 8000 BCE)</a:t>
            </a:r>
            <a:endParaRPr lang="en-US" sz="4000" dirty="0"/>
          </a:p>
        </p:txBody>
      </p:sp>
      <p:pic>
        <p:nvPicPr>
          <p:cNvPr id="13314" name="Picture 2" descr="http://gilgrachison.files.wordpress.com/2009/04/the-venus-of-brassempou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088569" cy="5123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7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38912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robertarood.files.wordpress.com/2008/02/lion-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3962400" cy="598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5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1.a) Bone, stone, and clay</a:t>
            </a:r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b) Yes and no. The lion and man are separately realistic, but put together they are not. The woman is simplified; her </a:t>
            </a:r>
            <a:r>
              <a:rPr lang="en-US" sz="2400" dirty="0"/>
              <a:t>h</a:t>
            </a:r>
            <a:r>
              <a:rPr lang="en-US" sz="2400" dirty="0" smtClean="0"/>
              <a:t>air is patterned (curls or braids), &amp; she has no mouth or eyes; she is tiny (1 ¼” high).</a:t>
            </a:r>
          </a:p>
          <a:p>
            <a:endParaRPr lang="en-US" sz="2400" dirty="0"/>
          </a:p>
          <a:p>
            <a:r>
              <a:rPr lang="en-US" sz="2400" dirty="0" smtClean="0"/>
              <a:t>  c) Sculptures may be ritualistic, </a:t>
            </a:r>
            <a:r>
              <a:rPr lang="en-US" sz="2400" dirty="0" err="1" smtClean="0"/>
              <a:t>eg</a:t>
            </a:r>
            <a:r>
              <a:rPr lang="en-US" sz="2400" dirty="0" smtClean="0"/>
              <a:t>. A man in a mask; an imaginary beast. Maybe used to tell a story; may be dolls/toys, or portraits, memorial sculpture (</a:t>
            </a:r>
            <a:r>
              <a:rPr lang="en-US" sz="2400" dirty="0" err="1" smtClean="0"/>
              <a:t>ie</a:t>
            </a:r>
            <a:r>
              <a:rPr lang="en-US" sz="2400" dirty="0" smtClean="0"/>
              <a:t>. of someone who died).</a:t>
            </a:r>
          </a:p>
          <a:p>
            <a:endParaRPr lang="en-US" sz="2400" dirty="0"/>
          </a:p>
          <a:p>
            <a:r>
              <a:rPr lang="en-US" sz="2400" dirty="0" smtClean="0"/>
              <a:t>  d) Creators possibly nomadic – articles small so cd be easily carried. Many of animals &amp; women; was society matriarchal? Many are pregnant; concern with fertility, continuity of life? Do they reflect ideals of beauty at the time? If memorials, what did they think about death?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Page 1 Notes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30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95400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/>
              <a:t>Map of Prehistoric Sites</a:t>
            </a:r>
            <a:br>
              <a:rPr lang="en-US" sz="4800" dirty="0" smtClean="0"/>
            </a:br>
            <a:r>
              <a:rPr lang="en-US" sz="4800" dirty="0" smtClean="0"/>
              <a:t> in Europe</a:t>
            </a:r>
            <a:endParaRPr lang="en-US" sz="4800" dirty="0"/>
          </a:p>
        </p:txBody>
      </p:sp>
      <p:pic>
        <p:nvPicPr>
          <p:cNvPr id="17410" name="Picture 2" descr="http://www.people.vcu.edu/~dbangdel/ARTH103/JAlbumChapter1/slides/Map%20of%20the%20Prehistoric%20S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66800"/>
            <a:ext cx="6622757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3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neerusehgal.com/chapt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38942" cy="5418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1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tnsatelier.files.wordpress.com/2009/03/lascaux-cave-walls-438085-l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429500" cy="557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58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cache.daylife.com/imageserve/06UdcZC8cd1QD/61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496396" cy="55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8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houstonfirstsaturday.com/images/the_cave_of_lascaux._3a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762500" cy="2438400"/>
          </a:xfrm>
          <a:prstGeom prst="rect">
            <a:avLst/>
          </a:prstGeom>
          <a:noFill/>
        </p:spPr>
      </p:pic>
      <p:pic>
        <p:nvPicPr>
          <p:cNvPr id="20484" name="Picture 4" descr="Lascaux-1.jpg Hall of Bulls 2 image by arthistory_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09292"/>
            <a:ext cx="5486400" cy="3948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8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</TotalTime>
  <Words>579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ART 10    ART HISTORY I</vt:lpstr>
      <vt:lpstr>PALEOLITHIC PERIOD  (circa 40,000 – 8000 BCE)</vt:lpstr>
      <vt:lpstr>PowerPoint Presentation</vt:lpstr>
      <vt:lpstr>Page 1 Notes</vt:lpstr>
      <vt:lpstr>Map of Prehistoric Sites  in Europe</vt:lpstr>
      <vt:lpstr>PowerPoint Presentation</vt:lpstr>
      <vt:lpstr>PowerPoint Presentation</vt:lpstr>
      <vt:lpstr>PowerPoint Presentation</vt:lpstr>
      <vt:lpstr>PowerPoint Presentation</vt:lpstr>
      <vt:lpstr>Page 2 Notes</vt:lpstr>
      <vt:lpstr>NEOLITHIC PERIOD (8000 – 2300 BC)</vt:lpstr>
      <vt:lpstr>PowerPoint Presentation</vt:lpstr>
      <vt:lpstr>PowerPoint Presentation</vt:lpstr>
      <vt:lpstr>PowerPoint Presentation</vt:lpstr>
      <vt:lpstr>Neolithic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10    ART HISTORY I</dc:title>
  <dc:creator>Anne Enns</dc:creator>
  <cp:lastModifiedBy>Anne Enns</cp:lastModifiedBy>
  <cp:revision>1</cp:revision>
  <dcterms:created xsi:type="dcterms:W3CDTF">2017-01-12T22:57:37Z</dcterms:created>
  <dcterms:modified xsi:type="dcterms:W3CDTF">2017-01-12T23:02:14Z</dcterms:modified>
</cp:coreProperties>
</file>