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CA7792D-6321-44F1-92DE-043E8FC7F838}" type="datetimeFigureOut">
              <a:rPr lang="en-CA" smtClean="0"/>
              <a:t>2017-01-16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B16646-2B9B-4706-8C79-E026753CEEED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eynes.scuole.bo.it/ipertesti/william_blake/thelamb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eleo.com/Comics/i/MacMcCoolBlogImages/PompeiiHerculaneumWebReady/PompeiiGateStreetAndVesuviu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ART 20/30</a:t>
            </a:r>
            <a:b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ART HISTORY I</a:t>
            </a:r>
            <a:endParaRPr lang="en-US" sz="7200" dirty="0">
              <a:solidFill>
                <a:schemeClr val="accent3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36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Neoclassicism </a:t>
            </a:r>
            <a:r>
              <a:rPr lang="en-US" sz="540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to Romanticism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400" dirty="0" smtClean="0">
                <a:latin typeface="Berlin Sans FB" pitchFamily="34" charset="0"/>
              </a:rPr>
              <a:t>Boucher</a:t>
            </a:r>
            <a:endParaRPr lang="en-CA" sz="4400" dirty="0">
              <a:latin typeface="Berlin Sans FB" pitchFamily="34" charset="0"/>
            </a:endParaRPr>
          </a:p>
        </p:txBody>
      </p:sp>
      <p:pic>
        <p:nvPicPr>
          <p:cNvPr id="2050" name="Picture 2" descr="http://www.ronlindeman.com/wpimages/wp0229adf3_05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1269" cy="52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9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Picture 2" descr="http://pergrunditz.files.wordpress.com/2008/06/death_of_marat_by_da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80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1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Picture 2" descr="http://www.uwm.edu/~wash/da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5534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2" descr="http://www.shafe.co.uk/crystal/images/lshafe/David_Bru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3437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5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Jean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Auguste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Ingres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2" descr="http://impressionist1877.tripod.com/Ingres-Apotheosis_of_Ho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248525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7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Picture 2" descr="http://mini-site.louvre.fr/ingres/images/grandes-html/rivi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39909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mbobbe.googlepages.com/Bertin2.jpeg/Bertin2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0"/>
            <a:ext cx="44577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4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2" descr="http://www.usc.edu/schools/annenberg/asc/projects/comm544/library/images/100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518091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mbobbe.googlepages.com/Bertin2.jpeg/Bertin2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4275443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4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2" descr="http://www.hw-art.dk/Art/Pastel/Works/Bert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314825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hw-art.dk/Art/Pastel/Works/Bert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42021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5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III  Romanticism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(Early 19</a:t>
            </a:r>
            <a:r>
              <a:rPr lang="en-US" sz="4000" baseline="300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th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 Century)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Characteristics of Romanticism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Feeling above reason: “Each Romantic artist found his home wherever he found himself emotionally involved.”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Strong chiaroscuro, less emphasis on form, dynamic composition – PAINTERLY (as opposed to Linear).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" pitchFamily="34" charset="0"/>
              </a:rPr>
              <a:t>Humans often seen as hopeless victim, yet heroic, in the face of nature and events.</a:t>
            </a:r>
          </a:p>
        </p:txBody>
      </p:sp>
    </p:spTree>
    <p:extLst>
      <p:ext uri="{BB962C8B-B14F-4D97-AF65-F5344CB8AC3E}">
        <p14:creationId xmlns:p14="http://schemas.microsoft.com/office/powerpoint/2010/main" val="35475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Theodore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G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Berlin Sans FB"/>
              </a:rPr>
              <a:t>é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ricault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(1791-1824)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2" descr="http://www.cord.edu/faculty/andersod/gericault_raft_med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5434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I  The 18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th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 Century: The “Modern” World</a:t>
            </a:r>
            <a:r>
              <a:rPr lang="en-US" dirty="0" smtClean="0">
                <a:latin typeface="Berlin Sans FB" pitchFamily="34" charset="0"/>
              </a:rPr>
              <a:t>		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Berlin Sans FB" pitchFamily="34" charset="0"/>
              </a:rPr>
              <a:t>Two Major 18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  <a:latin typeface="Berlin Sans FB" pitchFamily="34" charset="0"/>
              </a:rPr>
              <a:t>th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Berlin Sans FB" pitchFamily="34" charset="0"/>
              </a:rPr>
              <a:t> Century Movements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Industrial Revolution – steam engine (James Watt); machines replacing human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labour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;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      Society gradually changes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     from agricultural to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     industrial.</a:t>
            </a:r>
          </a:p>
        </p:txBody>
      </p:sp>
      <p:pic>
        <p:nvPicPr>
          <p:cNvPr id="1028" name="Picture 4" descr="http://www.londongrs.com/Watt/steam_eng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352800"/>
            <a:ext cx="24765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6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2" descr="http://1.bp.blogspot.com/_eK9CeZ9REYg/RnY11H-8vlI/AAAAAAAAAL8/ku81X6FbDQs/s320/Geric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lib-art.com/imgpainting/7/2/10427-riderless-horse-races-theodore-geric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2013"/>
            <a:ext cx="63246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0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Eugene Delacroix (1798-1863)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2" descr="http://lucies.files.wordpress.com/2007/10/delacroix-liber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1437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2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295400"/>
          </a:xfrm>
        </p:spPr>
        <p:txBody>
          <a:bodyPr/>
          <a:lstStyle/>
          <a:p>
            <a:r>
              <a:rPr lang="en-US" sz="3200" smtClean="0">
                <a:latin typeface="Berlin Sans FB"/>
              </a:rPr>
              <a:t>Neoclassicism              vs.        Romanticism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2" descr="http://lucies.files.wordpress.com/2007/10/delacroix-liber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57625"/>
            <a:ext cx="3833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www.cord.edu/faculty/andersod/gericault_raft_med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85800"/>
            <a:ext cx="401637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ttp://www.bc.edu/bc_org/avp/cas/his/CoreArt/art/resourcesb/dav_o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3960813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http://impressionist1877.tripod.com/Ingres-Apotheosis_of_Ho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14775"/>
            <a:ext cx="39624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4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Francisco Goya (1746-1828)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2" descr="http://4.bp.blogspot.com/_gJ6d5yFc7fw/ST_E2U8ds6I/AAAAAAAAAmY/8g0tuJhovOY/s400/h2_goy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42132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eeweems.com/goya/maja_balcony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1999"/>
            <a:ext cx="4074421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3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9" name="Picture 2" descr="http://www.tomorrowsthoughtstoday.com/medium/wp-content/uploads/2008/09/goya-capricho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36480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www.ibiblio.org/wm/paint/auth/goya/goya.saturn-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90600"/>
            <a:ext cx="31051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William Blake (1757–1827)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4" descr="http://juanguillermotejeda.files.wordpress.com/2008/08/blake_william_nebuchadnezz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8200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6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7" name="Picture 2" descr="http://buddymaterna.files.wordpress.com/2008/12/william-b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39147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3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Blake’s Poetry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1" name="Picture 6" descr="http://www.epsilones.com/imagenes/artesplasticas/blake-ty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162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Clicca per ingrandi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00200"/>
            <a:ext cx="33528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3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Henry Fuseli  (1741-1825)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5" name="Picture 2" descr="http://ilovehorror.files.wordpress.com/2009/01/johann_heinrich_fussli_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85875"/>
            <a:ext cx="44386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7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b) Political Revolution – American (1775-1784) and French (1789 – 1790s). Humans asserting right to freedom from monarchy, right to be citizens instead of subjects.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5362" name="Picture 2" descr="http://www.aacps.org/aacps/boe/INSTR/CURR/COMED/HSWebQuest/Revolution/causes%20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3209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us.geocities.com/stantoine.geo/ma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43200"/>
            <a:ext cx="50038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76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7912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Berlin Sans FB" pitchFamily="34" charset="0"/>
              </a:rPr>
              <a:t>2. Characteristics of the Age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Faith in human reason and emotion.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“Age of Enlightenment” – so-called because humans finally able to see “truth” based on reason.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Established values and institutions questioned 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ie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. truth, beauty, church, monarchy); search from meaning outside these.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Increased individualism – artists vs. society instead of supported by it.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With increased individualism, many styles of art emerge, multiplication of –isms.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II  Neoclassicism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 (Late 18</a:t>
            </a:r>
            <a:r>
              <a:rPr lang="en-US" sz="4000" baseline="30000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th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 Century)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Neo =  rebirth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Classicism = Greek and Roman Culture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Pompeii and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Herculaneaum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7411" name="Picture 2" descr="http://www.thinctanc.co.uk/photography/images/pompeii_03.jpg"/>
          <p:cNvPicPr>
            <a:picLocks noChangeAspect="1" noChangeArrowheads="1"/>
          </p:cNvPicPr>
          <p:nvPr/>
        </p:nvPicPr>
        <p:blipFill>
          <a:blip r:embed="rId2" cstate="print"/>
          <a:srcRect b="13126"/>
          <a:stretch>
            <a:fillRect/>
          </a:stretch>
        </p:blipFill>
        <p:spPr bwMode="auto">
          <a:xfrm>
            <a:off x="4038600" y="3200400"/>
            <a:ext cx="4913313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31575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2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                                            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Renewed interest in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                                            Greek and Roman art and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                                             architecture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8435" name="Picture 2" descr="http://www.italylogue.com/files/2009/03/pompei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70288"/>
            <a:ext cx="495300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kameleo.com/Comics/i/MacMcCoolBlogImages/PompeiiHerculaneumWebReady/PompeiiGateStreetAndVesuvi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9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Berlin Sans FB" pitchFamily="34" charset="0"/>
              </a:rPr>
              <a:t>Characteristics of Neoclassicism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Usually expresses an intellectual idea 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eg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. patriotism)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“Severe”,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ie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. no embellishments, simple, subdued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colour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, controlled emotion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Compositions tend to horizontal/vertical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LINEAR,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ie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. emphasis on line, clean edges, static composition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Jacques-Louis David (1748-1825)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2" descr="http://www.bc.edu/bc_org/avp/cas/his/CoreArt/art/resourcesb/dav_o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7851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9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>
                <a:latin typeface="Berlin Sans FB" pitchFamily="34" charset="0"/>
              </a:rPr>
              <a:t>Rococo </a:t>
            </a:r>
            <a:br>
              <a:rPr lang="en-CA" dirty="0" smtClean="0">
                <a:latin typeface="Berlin Sans FB" pitchFamily="34" charset="0"/>
              </a:rPr>
            </a:br>
            <a:r>
              <a:rPr lang="en-CA" dirty="0" smtClean="0">
                <a:latin typeface="Berlin Sans FB" pitchFamily="34" charset="0"/>
              </a:rPr>
              <a:t>Paintings</a:t>
            </a:r>
            <a:endParaRPr lang="en-CA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>
                <a:latin typeface="Berlin Sans FB" pitchFamily="34" charset="0"/>
              </a:rPr>
              <a:t>Neoclassicism was</a:t>
            </a:r>
          </a:p>
          <a:p>
            <a:pPr marL="0" indent="0">
              <a:buNone/>
            </a:pPr>
            <a:r>
              <a:rPr lang="en-CA" dirty="0">
                <a:latin typeface="Berlin Sans FB" pitchFamily="34" charset="0"/>
              </a:rPr>
              <a:t>p</a:t>
            </a:r>
            <a:r>
              <a:rPr lang="en-CA" dirty="0" smtClean="0">
                <a:latin typeface="Berlin Sans FB" pitchFamily="34" charset="0"/>
              </a:rPr>
              <a:t>artly a reaction</a:t>
            </a:r>
          </a:p>
          <a:p>
            <a:pPr marL="0" indent="0">
              <a:buNone/>
            </a:pPr>
            <a:r>
              <a:rPr lang="en-CA" dirty="0">
                <a:latin typeface="Berlin Sans FB" pitchFamily="34" charset="0"/>
              </a:rPr>
              <a:t>t</a:t>
            </a:r>
            <a:r>
              <a:rPr lang="en-CA" dirty="0" smtClean="0">
                <a:latin typeface="Berlin Sans FB" pitchFamily="34" charset="0"/>
              </a:rPr>
              <a:t>o the frivolous, </a:t>
            </a:r>
          </a:p>
          <a:p>
            <a:pPr marL="0" indent="0">
              <a:buNone/>
            </a:pPr>
            <a:r>
              <a:rPr lang="en-CA" dirty="0">
                <a:latin typeface="Berlin Sans FB" pitchFamily="34" charset="0"/>
              </a:rPr>
              <a:t>d</a:t>
            </a:r>
            <a:r>
              <a:rPr lang="en-CA" dirty="0" smtClean="0">
                <a:latin typeface="Berlin Sans FB" pitchFamily="34" charset="0"/>
              </a:rPr>
              <a:t>ecorative Rococo</a:t>
            </a:r>
          </a:p>
          <a:p>
            <a:pPr marL="0" indent="0">
              <a:buNone/>
            </a:pPr>
            <a:r>
              <a:rPr lang="en-CA" dirty="0">
                <a:latin typeface="Berlin Sans FB" pitchFamily="34" charset="0"/>
              </a:rPr>
              <a:t>s</a:t>
            </a:r>
            <a:r>
              <a:rPr lang="en-CA" dirty="0" smtClean="0">
                <a:latin typeface="Berlin Sans FB" pitchFamily="34" charset="0"/>
              </a:rPr>
              <a:t>tyle.</a:t>
            </a:r>
          </a:p>
          <a:p>
            <a:pPr marL="0" indent="0">
              <a:buNone/>
            </a:pPr>
            <a:endParaRPr lang="en-CA" dirty="0">
              <a:latin typeface="Berlin Sans FB" pitchFamily="34" charset="0"/>
            </a:endParaRPr>
          </a:p>
          <a:p>
            <a:pPr marL="0" indent="0">
              <a:buNone/>
            </a:pPr>
            <a:endParaRPr lang="en-CA" dirty="0" smtClean="0">
              <a:latin typeface="Berlin Sans FB" pitchFamily="34" charset="0"/>
            </a:endParaRPr>
          </a:p>
          <a:p>
            <a:pPr marL="0" indent="0">
              <a:buNone/>
            </a:pPr>
            <a:r>
              <a:rPr lang="en-CA" dirty="0" smtClean="0">
                <a:latin typeface="Berlin Sans FB" pitchFamily="34" charset="0"/>
              </a:rPr>
              <a:t>Fragonard</a:t>
            </a:r>
            <a:endParaRPr lang="en-CA" dirty="0">
              <a:latin typeface="Berlin Sans FB" pitchFamily="34" charset="0"/>
            </a:endParaRPr>
          </a:p>
        </p:txBody>
      </p:sp>
      <p:pic>
        <p:nvPicPr>
          <p:cNvPr id="1026" name="Picture 2" descr="http://www.artble.com/imgs/2/6/6/933850/the_s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484822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32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</TotalTime>
  <Words>356</Words>
  <Application>Microsoft Office PowerPoint</Application>
  <PresentationFormat>On-screen Show (4:3)</PresentationFormat>
  <Paragraphs>59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Executive</vt:lpstr>
      <vt:lpstr>ART 20/30 ART HISTORY I</vt:lpstr>
      <vt:lpstr>I  The 18th Century: The “Modern” World  </vt:lpstr>
      <vt:lpstr>PowerPoint Presentation</vt:lpstr>
      <vt:lpstr>2. Characteristics of the Age</vt:lpstr>
      <vt:lpstr>II  Neoclassicism (Late 18th Century)</vt:lpstr>
      <vt:lpstr>    </vt:lpstr>
      <vt:lpstr>Characteristics of Neoclassicism</vt:lpstr>
      <vt:lpstr>Jacques-Louis David (1748-1825)</vt:lpstr>
      <vt:lpstr>Rococo  Paintings</vt:lpstr>
      <vt:lpstr>PowerPoint Presentation</vt:lpstr>
      <vt:lpstr>PowerPoint Presentation</vt:lpstr>
      <vt:lpstr>PowerPoint Presentation</vt:lpstr>
      <vt:lpstr>PowerPoint Presentation</vt:lpstr>
      <vt:lpstr>Jean Auguste Ingres</vt:lpstr>
      <vt:lpstr>PowerPoint Presentation</vt:lpstr>
      <vt:lpstr>PowerPoint Presentation</vt:lpstr>
      <vt:lpstr>PowerPoint Presentation</vt:lpstr>
      <vt:lpstr>III  Romanticism (Early 19th Century)</vt:lpstr>
      <vt:lpstr>Theodore Géricault (1791-1824)</vt:lpstr>
      <vt:lpstr>PowerPoint Presentation</vt:lpstr>
      <vt:lpstr>Eugene Delacroix (1798-1863)</vt:lpstr>
      <vt:lpstr>Neoclassicism              vs.        Romanticism</vt:lpstr>
      <vt:lpstr>Francisco Goya (1746-1828)</vt:lpstr>
      <vt:lpstr>PowerPoint Presentation</vt:lpstr>
      <vt:lpstr>William Blake (1757–1827)</vt:lpstr>
      <vt:lpstr>PowerPoint Presentation</vt:lpstr>
      <vt:lpstr>Blake’s Poetry</vt:lpstr>
      <vt:lpstr>Henry Fuseli  (1741-1825)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20/30 ART HISTORY I</dc:title>
  <dc:creator>Anne Enns</dc:creator>
  <cp:lastModifiedBy>Anne Enns</cp:lastModifiedBy>
  <cp:revision>2</cp:revision>
  <dcterms:created xsi:type="dcterms:W3CDTF">2017-01-16T22:16:51Z</dcterms:created>
  <dcterms:modified xsi:type="dcterms:W3CDTF">2017-01-16T22:20:59Z</dcterms:modified>
</cp:coreProperties>
</file>