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7674-FEB5-40DD-B5DC-6103413A86B7}" type="datetimeFigureOut">
              <a:rPr lang="en-CA" smtClean="0"/>
              <a:t>2017-01-16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FAB6FF-AEC4-47E6-8DB7-6BFB4F4BC173}" type="slidenum">
              <a:rPr lang="en-CA" smtClean="0"/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7674-FEB5-40DD-B5DC-6103413A86B7}" type="datetimeFigureOut">
              <a:rPr lang="en-CA" smtClean="0"/>
              <a:t>2017-01-16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B6FF-AEC4-47E6-8DB7-6BFB4F4BC17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7674-FEB5-40DD-B5DC-6103413A86B7}" type="datetimeFigureOut">
              <a:rPr lang="en-CA" smtClean="0"/>
              <a:t>2017-01-16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B6FF-AEC4-47E6-8DB7-6BFB4F4BC17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7674-FEB5-40DD-B5DC-6103413A86B7}" type="datetimeFigureOut">
              <a:rPr lang="en-CA" smtClean="0"/>
              <a:t>2017-01-16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B6FF-AEC4-47E6-8DB7-6BFB4F4BC17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7674-FEB5-40DD-B5DC-6103413A86B7}" type="datetimeFigureOut">
              <a:rPr lang="en-CA" smtClean="0"/>
              <a:t>2017-01-16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B6FF-AEC4-47E6-8DB7-6BFB4F4BC173}" type="slidenum">
              <a:rPr lang="en-CA" smtClean="0"/>
              <a:t>‹#›</a:t>
            </a:fld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7674-FEB5-40DD-B5DC-6103413A86B7}" type="datetimeFigureOut">
              <a:rPr lang="en-CA" smtClean="0"/>
              <a:t>2017-01-16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B6FF-AEC4-47E6-8DB7-6BFB4F4BC173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7674-FEB5-40DD-B5DC-6103413A86B7}" type="datetimeFigureOut">
              <a:rPr lang="en-CA" smtClean="0"/>
              <a:t>2017-01-16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B6FF-AEC4-47E6-8DB7-6BFB4F4BC173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7674-FEB5-40DD-B5DC-6103413A86B7}" type="datetimeFigureOut">
              <a:rPr lang="en-CA" smtClean="0"/>
              <a:t>2017-01-16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B6FF-AEC4-47E6-8DB7-6BFB4F4BC17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7674-FEB5-40DD-B5DC-6103413A86B7}" type="datetimeFigureOut">
              <a:rPr lang="en-CA" smtClean="0"/>
              <a:t>2017-01-16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B6FF-AEC4-47E6-8DB7-6BFB4F4BC17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7674-FEB5-40DD-B5DC-6103413A86B7}" type="datetimeFigureOut">
              <a:rPr lang="en-CA" smtClean="0"/>
              <a:t>2017-01-16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B6FF-AEC4-47E6-8DB7-6BFB4F4BC17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7674-FEB5-40DD-B5DC-6103413A86B7}" type="datetimeFigureOut">
              <a:rPr lang="en-CA" smtClean="0"/>
              <a:t>2017-01-16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B6FF-AEC4-47E6-8DB7-6BFB4F4BC17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2F57674-FEB5-40DD-B5DC-6103413A86B7}" type="datetimeFigureOut">
              <a:rPr lang="en-CA" smtClean="0"/>
              <a:t>2017-01-16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FAB6FF-AEC4-47E6-8DB7-6BFB4F4BC173}" type="slidenum">
              <a:rPr lang="en-CA" smtClean="0"/>
              <a:t>‹#›</a:t>
            </a:fld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faculty.etsu.edu/kortumr/HUMT2320/realism/adobejpgimages/02stonebreakerslarge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faculty.etsu.edu/kortumr/HUMT2320/realism/adobejpgimages/05sowerlarge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26860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200" dirty="0" smtClean="0">
                <a:solidFill>
                  <a:schemeClr val="accent3">
                    <a:lumMod val="50000"/>
                  </a:schemeClr>
                </a:solidFill>
                <a:latin typeface="Berlin Sans FB" pitchFamily="34" charset="0"/>
              </a:rPr>
              <a:t>ART 20/30</a:t>
            </a:r>
            <a:br>
              <a:rPr lang="en-US" sz="7200" dirty="0" smtClean="0">
                <a:solidFill>
                  <a:schemeClr val="accent3">
                    <a:lumMod val="50000"/>
                  </a:schemeClr>
                </a:solidFill>
                <a:latin typeface="Berlin Sans FB" pitchFamily="34" charset="0"/>
              </a:rPr>
            </a:br>
            <a:r>
              <a:rPr lang="en-US" sz="7200" dirty="0" smtClean="0">
                <a:solidFill>
                  <a:schemeClr val="accent3">
                    <a:lumMod val="50000"/>
                  </a:schemeClr>
                </a:solidFill>
                <a:latin typeface="Berlin Sans FB" pitchFamily="34" charset="0"/>
              </a:rPr>
              <a:t>ART HISTORY I</a:t>
            </a:r>
            <a:endParaRPr lang="en-US" sz="7200" dirty="0">
              <a:solidFill>
                <a:schemeClr val="accent3">
                  <a:lumMod val="5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2362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400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Romantic Naturalism to </a:t>
            </a:r>
            <a:r>
              <a:rPr lang="en-US" sz="5400" dirty="0" err="1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PreRaphaelites</a:t>
            </a:r>
            <a:endParaRPr lang="en-US" sz="5400" dirty="0">
              <a:solidFill>
                <a:schemeClr val="accent3">
                  <a:lumMod val="75000"/>
                </a:schemeClr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81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https://upload.wikimedia.org/wikipedia/commons/3/30/The_Fighting_Temeraire,_JMW_Turner,_National_Galle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2263"/>
            <a:ext cx="8197040" cy="609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8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90600"/>
          </a:xfrm>
        </p:spPr>
        <p:txBody>
          <a:bodyPr/>
          <a:lstStyle/>
          <a:p>
            <a:pPr algn="l"/>
            <a:r>
              <a:rPr lang="en-US" smtClean="0">
                <a:solidFill>
                  <a:srgbClr val="336600"/>
                </a:solidFill>
                <a:latin typeface="Berlin Sans FB"/>
              </a:rPr>
              <a:t>V Realism  </a:t>
            </a:r>
            <a:r>
              <a:rPr lang="en-US" sz="3600" smtClean="0">
                <a:solidFill>
                  <a:srgbClr val="336600"/>
                </a:solidFill>
                <a:latin typeface="Berlin Sans FB"/>
              </a:rPr>
              <a:t>(mid-1800s)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686800" cy="47545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solidFill>
                  <a:srgbClr val="CC9900"/>
                </a:solidFill>
                <a:latin typeface="Berlin Sans FB"/>
              </a:rPr>
              <a:t>Gustave Courbet (1819-1877)</a:t>
            </a:r>
          </a:p>
        </p:txBody>
      </p:sp>
      <p:pic>
        <p:nvPicPr>
          <p:cNvPr id="47107" name="Picture 2" descr="http://www.cab.u-szeged.hu/wm/paint/auth/courbet/orn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91487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381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8131" name="Picture 2" descr="http://faculty.etsu.edu/kortumr/HUMT2320/realism/htmdescriptionpages/02stonebreakersdes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76400"/>
            <a:ext cx="6510338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575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066800"/>
          </a:xfrm>
        </p:spPr>
        <p:txBody>
          <a:bodyPr/>
          <a:lstStyle/>
          <a:p>
            <a:pPr algn="r"/>
            <a:r>
              <a:rPr lang="en-US" sz="3600" smtClean="0">
                <a:solidFill>
                  <a:srgbClr val="CC9900"/>
                </a:solidFill>
                <a:latin typeface="Berlin Sans FB"/>
              </a:rPr>
              <a:t>Jean-Francois Millet (1814-1875)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9155" name="Picture 2" descr="http://faculty.etsu.edu/kortumr/HUMT2320/realism/htmdescriptionpages/05sowerdes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558800"/>
            <a:ext cx="487680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613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0179" name="Picture 2" descr="http://www.art-interview.com/Issue_008/Issue_images/Millet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66800"/>
            <a:ext cx="647700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556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algn="r"/>
            <a:r>
              <a:rPr lang="en-US" sz="3600" smtClean="0">
                <a:solidFill>
                  <a:srgbClr val="996633"/>
                </a:solidFill>
                <a:latin typeface="Berlin Sans FB"/>
              </a:rPr>
              <a:t>Honoré Daumier (1808-1879)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03" name="Picture 2" descr="http://4.bp.blogspot.com/_6w4oeNOpTdI/SQspoY-dOdI/AAAAAAAAAgs/EKJAcE3SmzM/s320/4_The+Laundress_Honore+Daumi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86000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 descr="http://www.wga.hu/art/d/daumier/060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657225"/>
            <a:ext cx="5257800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8" descr="http://www.navigo.com/wm/paint/auth/daumier/daumier.burd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505200"/>
            <a:ext cx="24765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060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2227" name="Picture 2" descr="http://french.chass.utoronto.ca/fcs195/photos/Daumierthird_c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78390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50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006600"/>
                </a:solidFill>
                <a:latin typeface="Berlin Sans FB"/>
              </a:rPr>
              <a:t>CHARACTERISTICS OF REALISM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8000"/>
                </a:solidFill>
                <a:latin typeface="Berlin Sans FB" pitchFamily="34" charset="0"/>
              </a:rPr>
              <a:t>According to traditional standards, subject matter is insignificant (not heroic)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9900"/>
                </a:solidFill>
                <a:latin typeface="Berlin Sans FB" pitchFamily="34" charset="0"/>
              </a:rPr>
              <a:t>Paintings show the “heroism” of common people (especially lower classes)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339933"/>
                </a:solidFill>
                <a:latin typeface="Berlin Sans FB" pitchFamily="34" charset="0"/>
              </a:rPr>
              <a:t>Figures are </a:t>
            </a:r>
            <a:r>
              <a:rPr lang="en-US" dirty="0" err="1" smtClean="0">
                <a:solidFill>
                  <a:srgbClr val="339933"/>
                </a:solidFill>
                <a:latin typeface="Berlin Sans FB" pitchFamily="34" charset="0"/>
              </a:rPr>
              <a:t>unidealized</a:t>
            </a:r>
            <a:r>
              <a:rPr lang="en-US" dirty="0" smtClean="0">
                <a:solidFill>
                  <a:srgbClr val="339933"/>
                </a:solidFill>
                <a:latin typeface="Berlin Sans FB" pitchFamily="34" charset="0"/>
              </a:rPr>
              <a:t> (unlike athletes and beauties of Neoclassicism and Romanticism)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669900"/>
                </a:solidFill>
                <a:latin typeface="Berlin Sans FB" pitchFamily="34" charset="0"/>
              </a:rPr>
              <a:t>Traditional ideals of composition, form, </a:t>
            </a:r>
            <a:r>
              <a:rPr lang="en-US" dirty="0" err="1" smtClean="0">
                <a:solidFill>
                  <a:srgbClr val="669900"/>
                </a:solidFill>
                <a:latin typeface="Berlin Sans FB" pitchFamily="34" charset="0"/>
              </a:rPr>
              <a:t>colour</a:t>
            </a:r>
            <a:r>
              <a:rPr lang="en-US" dirty="0" smtClean="0">
                <a:solidFill>
                  <a:srgbClr val="669900"/>
                </a:solidFill>
                <a:latin typeface="Berlin Sans FB" pitchFamily="34" charset="0"/>
              </a:rPr>
              <a:t>, and paint application generally ignored.</a:t>
            </a:r>
          </a:p>
        </p:txBody>
      </p:sp>
    </p:spTree>
    <p:extLst>
      <p:ext uri="{BB962C8B-B14F-4D97-AF65-F5344CB8AC3E}">
        <p14:creationId xmlns:p14="http://schemas.microsoft.com/office/powerpoint/2010/main" val="395177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r"/>
            <a:r>
              <a:rPr lang="en-US" smtClean="0">
                <a:solidFill>
                  <a:srgbClr val="660033"/>
                </a:solidFill>
                <a:latin typeface="Berlin Sans FB"/>
              </a:rPr>
              <a:t>VI  PreRaphaelite Brotherhood </a:t>
            </a:r>
            <a:r>
              <a:rPr lang="en-US" sz="3600" smtClean="0">
                <a:solidFill>
                  <a:srgbClr val="660033"/>
                </a:solidFill>
                <a:latin typeface="Berlin Sans FB"/>
              </a:rPr>
              <a:t>(mid to late 1800s)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solidFill>
                  <a:srgbClr val="A50021"/>
                </a:solidFill>
                <a:latin typeface="Berlin Sans FB"/>
              </a:rPr>
              <a:t>John Everett Millais (1824-1896)</a:t>
            </a:r>
          </a:p>
        </p:txBody>
      </p:sp>
      <p:pic>
        <p:nvPicPr>
          <p:cNvPr id="54275" name="Picture 2" descr="http://hoocher.com/John_Everett_Millais/millais_carpen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1200"/>
            <a:ext cx="739298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440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sai.msu.su/cjackson/bellini/bellini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0"/>
            <a:ext cx="4127429" cy="3289622"/>
          </a:xfrm>
          <a:prstGeom prst="rect">
            <a:avLst/>
          </a:prstGeom>
          <a:noFill/>
        </p:spPr>
      </p:pic>
      <p:pic>
        <p:nvPicPr>
          <p:cNvPr id="1028" name="Picture 4" descr="http://www.barbarapijan.com/bpa/Topics/Practice_Issues/Fra%20Angelico%20Altarpiece%20of%20the%20Annunci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547358"/>
            <a:ext cx="4191000" cy="3310642"/>
          </a:xfrm>
          <a:prstGeom prst="rect">
            <a:avLst/>
          </a:prstGeom>
          <a:noFill/>
        </p:spPr>
      </p:pic>
      <p:pic>
        <p:nvPicPr>
          <p:cNvPr id="1030" name="Picture 6" descr="http://www.backtoclassics.com/images/pics/sandrobotticelli/sandrobotticelli_lamentationoverthedeadchri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85800"/>
            <a:ext cx="3893834" cy="5619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08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610600" cy="2736304"/>
          </a:xfrm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IV Romantic Naturalism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John Constable 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(1776-1837)</a:t>
            </a:r>
            <a:endParaRPr lang="en-US" dirty="0">
              <a:solidFill>
                <a:schemeClr val="tx2">
                  <a:lumMod val="7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9939" name="Picture 2" descr="http://www.fineartprintsondemand.com/artists/constable/weymouth_bay_1816-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8140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http://www.artpollo.com/ItemImages/John-Constable-Weymouth-B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809875"/>
            <a:ext cx="58674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912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5299" name="Picture 2" descr="http://www.tate.org.uk/images/cms/12895w_11_ophelia_microt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47700"/>
            <a:ext cx="7848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003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686800" cy="1189038"/>
          </a:xfrm>
        </p:spPr>
        <p:txBody>
          <a:bodyPr/>
          <a:lstStyle/>
          <a:p>
            <a:pPr algn="l"/>
            <a:r>
              <a:rPr lang="en-US" sz="3200" smtClean="0">
                <a:solidFill>
                  <a:srgbClr val="990000"/>
                </a:solidFill>
                <a:latin typeface="Berlin Sans FB"/>
              </a:rPr>
              <a:t>Dante Gabriel Rossetti</a:t>
            </a:r>
            <a:br>
              <a:rPr lang="en-US" sz="3200" smtClean="0">
                <a:solidFill>
                  <a:srgbClr val="990000"/>
                </a:solidFill>
                <a:latin typeface="Berlin Sans FB"/>
              </a:rPr>
            </a:br>
            <a:r>
              <a:rPr lang="en-US" sz="3200" smtClean="0">
                <a:solidFill>
                  <a:srgbClr val="990000"/>
                </a:solidFill>
                <a:latin typeface="Berlin Sans FB"/>
              </a:rPr>
              <a:t> (1828-1882)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6323" name="Picture 4" descr="http://www.artchive.com/artchive/r/rossetti/rossetti_girlh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7325" y="0"/>
            <a:ext cx="5146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076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7347" name="Picture 2" descr="http://www.artchive.com/artchive/r/rossetti/rossetti_annunci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0"/>
            <a:ext cx="3857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010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8371" name="Picture 2" descr="http://www.artchive.com/artchive/r/rossetti/rossetti_beata_beatr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84138"/>
            <a:ext cx="5029200" cy="652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36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www.artchive.com/artchive/h/hunt/hunt_english_coas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4400"/>
            <a:ext cx="7105650" cy="5210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595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0000FF"/>
                </a:solidFill>
                <a:latin typeface="Berlin Sans FB"/>
              </a:rPr>
              <a:t>Characteristics of PreRaphaelite Brotherhood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00CC00"/>
                </a:solidFill>
                <a:latin typeface="Berlin Sans FB"/>
              </a:rPr>
              <a:t>Religious, literary, or moral in subject matter</a:t>
            </a:r>
          </a:p>
          <a:p>
            <a:endParaRPr lang="en-US" smtClean="0">
              <a:latin typeface="Berlin Sans FB"/>
            </a:endParaRPr>
          </a:p>
          <a:p>
            <a:r>
              <a:rPr lang="en-US" smtClean="0">
                <a:solidFill>
                  <a:srgbClr val="9933FF"/>
                </a:solidFill>
                <a:latin typeface="Berlin Sans FB"/>
              </a:rPr>
              <a:t>Mood often somber, serious, or haunting</a:t>
            </a:r>
          </a:p>
          <a:p>
            <a:endParaRPr lang="en-US" smtClean="0">
              <a:latin typeface="Berlin Sans FB"/>
            </a:endParaRPr>
          </a:p>
          <a:p>
            <a:r>
              <a:rPr lang="en-US" smtClean="0">
                <a:solidFill>
                  <a:srgbClr val="FF0066"/>
                </a:solidFill>
                <a:latin typeface="Berlin Sans FB"/>
              </a:rPr>
              <a:t>Highly detailed (sharp, clear focus over entire picture), and colour intense and jewel-like</a:t>
            </a:r>
          </a:p>
        </p:txBody>
      </p:sp>
    </p:spTree>
    <p:extLst>
      <p:ext uri="{BB962C8B-B14F-4D97-AF65-F5344CB8AC3E}">
        <p14:creationId xmlns:p14="http://schemas.microsoft.com/office/powerpoint/2010/main" val="15149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0963" name="Picture 2" descr="John Constable (RA), 'Dedham Lock and Mill', oil painting, about 1816. Museum no.145-18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4495800" cy="306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http://www.john-constable.org/Dedham-Lock-and-Mill,-1820.jpg"/>
          <p:cNvPicPr>
            <a:picLocks noChangeAspect="1" noChangeArrowheads="1"/>
          </p:cNvPicPr>
          <p:nvPr/>
        </p:nvPicPr>
        <p:blipFill>
          <a:blip r:embed="rId3" cstate="print"/>
          <a:srcRect t="4734" r="-2127"/>
          <a:stretch>
            <a:fillRect/>
          </a:stretch>
        </p:blipFill>
        <p:spPr bwMode="auto">
          <a:xfrm>
            <a:off x="2895600" y="2950844"/>
            <a:ext cx="5824330" cy="390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637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Berlin Sans FB" pitchFamily="34" charset="0"/>
              </a:rPr>
              <a:t>Joseph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Berlin Sans FB" pitchFamily="34" charset="0"/>
              </a:rPr>
              <a:t>Mallord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Berlin Sans FB" pitchFamily="34" charset="0"/>
              </a:rPr>
              <a:t> William Turner (1775-1851)</a:t>
            </a:r>
            <a:endParaRPr lang="en-US" dirty="0">
              <a:solidFill>
                <a:schemeClr val="bg2">
                  <a:lumMod val="5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3011" name="Picture 2" descr="http://artkham.files.wordpress.com/2007/04/venice_tur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2103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835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8660" name="Picture 4" descr="http://z.about.com/d/goitaly/1/0/_/0/-/-/venic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428086"/>
            <a:ext cx="5029200" cy="3429914"/>
          </a:xfrm>
          <a:prstGeom prst="rect">
            <a:avLst/>
          </a:prstGeom>
          <a:noFill/>
        </p:spPr>
      </p:pic>
      <p:pic>
        <p:nvPicPr>
          <p:cNvPr id="198662" name="Picture 6" descr="http://media-cdn.tripadvisor.com/media/photo-s/00/17/ba/86/the-grand-ca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32300" cy="2949494"/>
          </a:xfrm>
          <a:prstGeom prst="rect">
            <a:avLst/>
          </a:prstGeom>
          <a:noFill/>
        </p:spPr>
      </p:pic>
      <p:pic>
        <p:nvPicPr>
          <p:cNvPr id="198664" name="Picture 8" descr="http://farm1.static.flickr.com/225/488207410_6effe3d45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57200"/>
            <a:ext cx="3505200" cy="25728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368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4035" name="Picture 6" descr="http://www.art-wallpaper.com/24017/Turner+Joseph+William/Venice,+1840-1024x768-24017.jpg"/>
          <p:cNvPicPr>
            <a:picLocks noChangeAspect="1" noChangeArrowheads="1"/>
          </p:cNvPicPr>
          <p:nvPr/>
        </p:nvPicPr>
        <p:blipFill>
          <a:blip r:embed="rId2" cstate="print"/>
          <a:srcRect t="7500" b="7500"/>
          <a:stretch>
            <a:fillRect/>
          </a:stretch>
        </p:blipFill>
        <p:spPr bwMode="auto">
          <a:xfrm>
            <a:off x="381000" y="762000"/>
            <a:ext cx="8204200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12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5059" name="Picture 4" descr="http://www.artnet.com/magazine/features/karlins/Images/karlins12-8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66800"/>
            <a:ext cx="715962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998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6083" name="Picture 2" descr="http://www.lib-art.com/imgpainting/3/8/17583-norham-castle-sunrise-joseph-mallord-william-tur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73914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131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1987" name="Picture 2" descr="http://www.anglik.net/constab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85800"/>
            <a:ext cx="7470321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47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</TotalTime>
  <Words>149</Words>
  <Application>Microsoft Office PowerPoint</Application>
  <PresentationFormat>On-screen Show (4:3)</PresentationFormat>
  <Paragraphs>22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Executive</vt:lpstr>
      <vt:lpstr>ART 20/30 ART HISTORY I</vt:lpstr>
      <vt:lpstr>IV Romantic Naturalism  John Constable  (1776-1837)</vt:lpstr>
      <vt:lpstr>PowerPoint Presentation</vt:lpstr>
      <vt:lpstr>Joseph Mallord William Turner (1775-1851)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 Realism  (mid-1800s)</vt:lpstr>
      <vt:lpstr>PowerPoint Presentation</vt:lpstr>
      <vt:lpstr>Jean-Francois Millet (1814-1875)</vt:lpstr>
      <vt:lpstr>PowerPoint Presentation</vt:lpstr>
      <vt:lpstr>Honoré Daumier (1808-1879)</vt:lpstr>
      <vt:lpstr>PowerPoint Presentation</vt:lpstr>
      <vt:lpstr>CHARACTERISTICS OF REALISM</vt:lpstr>
      <vt:lpstr>VI  PreRaphaelite Brotherhood (mid to late 1800s)</vt:lpstr>
      <vt:lpstr>PowerPoint Presentation</vt:lpstr>
      <vt:lpstr>PowerPoint Presentation</vt:lpstr>
      <vt:lpstr>Dante Gabriel Rossetti  (1828-1882)</vt:lpstr>
      <vt:lpstr>PowerPoint Presentation</vt:lpstr>
      <vt:lpstr>PowerPoint Presentation</vt:lpstr>
      <vt:lpstr>PowerPoint Presentation</vt:lpstr>
      <vt:lpstr>Characteristics of PreRaphaelite Brotherhood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20/30 ART HISTORY I</dc:title>
  <dc:creator>Anne Enns</dc:creator>
  <cp:lastModifiedBy>Anne Enns</cp:lastModifiedBy>
  <cp:revision>2</cp:revision>
  <dcterms:created xsi:type="dcterms:W3CDTF">2017-01-16T22:21:48Z</dcterms:created>
  <dcterms:modified xsi:type="dcterms:W3CDTF">2017-01-16T22:39:50Z</dcterms:modified>
</cp:coreProperties>
</file>