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1F504E-A862-4390-8085-2EC14DD5F78B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32B7EB-01BE-4741-9391-476CA762DCD9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a/a6/Frans_Hals_-_Archers_de_Saint-Adrien,_1633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905000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>
              <a:buNone/>
            </a:pPr>
            <a:r>
              <a:rPr lang="en-US" sz="8700" dirty="0" smtClean="0">
                <a:solidFill>
                  <a:srgbClr val="0066CC"/>
                </a:solidFill>
              </a:rPr>
              <a:t>Baroque, Neoclassicism, and Romanticism</a:t>
            </a:r>
            <a:endParaRPr lang="en-US" sz="8700" dirty="0">
              <a:solidFill>
                <a:srgbClr val="0066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2800"/>
          </a:xfrm>
        </p:spPr>
        <p:txBody>
          <a:bodyPr>
            <a:normAutofit/>
          </a:bodyPr>
          <a:lstStyle/>
          <a:p>
            <a:pPr algn="r"/>
            <a:r>
              <a:rPr lang="en-US" sz="6700" dirty="0" smtClean="0">
                <a:latin typeface="Bell MT" pitchFamily="18" charset="0"/>
              </a:rPr>
              <a:t>ART 10</a:t>
            </a:r>
            <a:r>
              <a:rPr lang="en-US" dirty="0" smtClean="0">
                <a:latin typeface="Bell MT" pitchFamily="18" charset="0"/>
              </a:rPr>
              <a:t/>
            </a:r>
            <a:br>
              <a:rPr lang="en-US" dirty="0" smtClean="0">
                <a:latin typeface="Bell MT" pitchFamily="18" charset="0"/>
              </a:rPr>
            </a:br>
            <a:r>
              <a:rPr lang="en-US" sz="7200" dirty="0" smtClean="0">
                <a:latin typeface="Bell MT" pitchFamily="18" charset="0"/>
              </a:rPr>
              <a:t>ART HISTORY II</a:t>
            </a:r>
            <a:endParaRPr lang="en-US" sz="72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Compare this</a:t>
            </a:r>
          </a:p>
          <a:p>
            <a:pPr marL="0" indent="0">
              <a:buNone/>
            </a:pPr>
            <a:r>
              <a:rPr lang="en-CA" dirty="0"/>
              <a:t>v</a:t>
            </a:r>
            <a:r>
              <a:rPr lang="en-CA" dirty="0" smtClean="0"/>
              <a:t>ersion of the</a:t>
            </a:r>
          </a:p>
          <a:p>
            <a:pPr marL="0" indent="0">
              <a:buNone/>
            </a:pPr>
            <a:r>
              <a:rPr lang="en-CA" dirty="0" smtClean="0"/>
              <a:t>Crucifixion with </a:t>
            </a:r>
          </a:p>
          <a:p>
            <a:pPr marL="0" indent="0">
              <a:buNone/>
            </a:pPr>
            <a:r>
              <a:rPr lang="en-CA" dirty="0" smtClean="0"/>
              <a:t>Ruben’s painting.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i="1" cap="none" dirty="0" smtClean="0"/>
              <a:t>The Descent from the Cross</a:t>
            </a:r>
            <a:endParaRPr lang="en-CA" sz="2400" i="1" cap="none" dirty="0"/>
          </a:p>
        </p:txBody>
      </p:sp>
      <p:pic>
        <p:nvPicPr>
          <p:cNvPr id="2050" name="Picture 2" descr="https://arthistoryunf.files.wordpress.com/2015/01/beck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738"/>
            <a:ext cx="4752528" cy="681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776927"/>
              </p:ext>
            </p:extLst>
          </p:nvPr>
        </p:nvGraphicFramePr>
        <p:xfrm>
          <a:off x="457200" y="914400"/>
          <a:ext cx="8229600" cy="5867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486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 Renaissance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Baroque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</a:tr>
              <a:tr h="23246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Controlled emotion, etc.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2000" baseline="0" dirty="0" smtClean="0"/>
                        <a:t>Evenly diffused light (same all over)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2000" baseline="0" dirty="0" smtClean="0"/>
                        <a:t>Stillness – calm, subdued poses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Strong</a:t>
                      </a:r>
                      <a:r>
                        <a:rPr lang="en-US" sz="2000" baseline="0" dirty="0" smtClean="0"/>
                        <a:t> emotion, etc.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2000" baseline="0" dirty="0" smtClean="0"/>
                        <a:t>Strong Chiaroscuro – strong light/dark contrasts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2000" baseline="0" dirty="0" smtClean="0"/>
                        <a:t>Movement, exaggerated gestures, poses, facial expressions</a:t>
                      </a:r>
                      <a:endParaRPr lang="en-CA" sz="2000" dirty="0"/>
                    </a:p>
                  </a:txBody>
                  <a:tcPr/>
                </a:tc>
              </a:tr>
              <a:tr h="26936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</a:t>
                      </a:r>
                      <a:r>
                        <a:rPr lang="en-US" sz="2000" baseline="0" dirty="0" smtClean="0"/>
                        <a:t> Space</a:t>
                      </a:r>
                      <a:endParaRPr lang="en-CA" sz="2000" baseline="0" dirty="0" smtClean="0"/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2000" baseline="0" dirty="0" err="1" smtClean="0"/>
                        <a:t>Tho</a:t>
                      </a:r>
                      <a:r>
                        <a:rPr lang="en-US" sz="2000" baseline="0" dirty="0" smtClean="0"/>
                        <a:t>’ there is deep space, shallow space is emphasized by figs placed on front plane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2000" baseline="0" dirty="0" smtClean="0"/>
                        <a:t>Pyramid structure confines image within frame.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Space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2000" dirty="0" smtClean="0"/>
                        <a:t>Deep</a:t>
                      </a:r>
                      <a:r>
                        <a:rPr lang="en-US" sz="2000" baseline="0" dirty="0" smtClean="0"/>
                        <a:t> space emphasized by strongly foreshortened figs and objects; action on orthogonal.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2000" baseline="0" dirty="0" smtClean="0"/>
                        <a:t>Figs and </a:t>
                      </a:r>
                      <a:r>
                        <a:rPr lang="en-US" sz="2000" baseline="0" dirty="0" err="1" smtClean="0"/>
                        <a:t>objs</a:t>
                      </a:r>
                      <a:r>
                        <a:rPr lang="en-US" sz="2000" baseline="0" dirty="0" smtClean="0"/>
                        <a:t> often seem to “break out” of frame into viewer’s space.</a:t>
                      </a:r>
                      <a:endParaRPr lang="en-CA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0312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2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Francois</a:t>
            </a:r>
          </a:p>
          <a:p>
            <a:pPr marL="0" indent="0">
              <a:buNone/>
            </a:pPr>
            <a:r>
              <a:rPr lang="en-CA" dirty="0" smtClean="0"/>
              <a:t>Boucher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cap="none" dirty="0" smtClean="0"/>
              <a:t>ROCOCO (late Baroque watered down to mere frivolity!) </a:t>
            </a:r>
            <a:endParaRPr lang="en-CA" dirty="0"/>
          </a:p>
        </p:txBody>
      </p:sp>
      <p:pic>
        <p:nvPicPr>
          <p:cNvPr id="1026" name="Picture 2" descr="Image result for rococo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6559189" cy="51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NEOCLASSICISM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dirty="0" smtClean="0"/>
              <a:t>(C.1750 </a:t>
            </a:r>
            <a:r>
              <a:rPr lang="en-US" sz="3200" smtClean="0"/>
              <a:t>– 1800)</a:t>
            </a:r>
            <a:endParaRPr lang="en-US" dirty="0"/>
          </a:p>
        </p:txBody>
      </p:sp>
      <p:pic>
        <p:nvPicPr>
          <p:cNvPr id="5" name="Picture 4" descr="http://pergrunditz.files.wordpress.com/2008/06/death_of_marat_by_da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01438"/>
            <a:ext cx="5040560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4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ds.cc.yamaguchi-u.ac.jp/~fujikawa/08/ah/03/027pi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924675" cy="557212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5715000" y="2209800"/>
            <a:ext cx="28956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/>
          <a:lstStyle/>
          <a:p>
            <a:r>
              <a:rPr lang="en-US" dirty="0" smtClean="0"/>
              <a:t>b) Similarities to the High Renaissance</a:t>
            </a:r>
          </a:p>
          <a:p>
            <a:r>
              <a:rPr lang="en-US" dirty="0" smtClean="0"/>
              <a:t>-was a rebirth of ideals of classical era (in art, literature, philosophy), therefore there are similarities </a:t>
            </a:r>
            <a:r>
              <a:rPr lang="en-US" dirty="0" err="1" smtClean="0"/>
              <a:t>betw</a:t>
            </a:r>
            <a:r>
              <a:rPr lang="en-US" dirty="0" smtClean="0"/>
              <a:t> </a:t>
            </a:r>
            <a:r>
              <a:rPr lang="en-US" dirty="0" err="1" smtClean="0"/>
              <a:t>Neocl</a:t>
            </a:r>
            <a:r>
              <a:rPr lang="en-US" dirty="0" smtClean="0"/>
              <a:t>. And High </a:t>
            </a:r>
            <a:r>
              <a:rPr lang="en-US" dirty="0" err="1" smtClean="0"/>
              <a:t>Ren</a:t>
            </a:r>
            <a:r>
              <a:rPr lang="en-US" dirty="0" smtClean="0"/>
              <a:t> </a:t>
            </a:r>
            <a:r>
              <a:rPr lang="en-US" dirty="0" err="1" smtClean="0"/>
              <a:t>ptgs</a:t>
            </a:r>
            <a:r>
              <a:rPr lang="en-US" dirty="0" smtClean="0"/>
              <a:t> (</a:t>
            </a:r>
            <a:r>
              <a:rPr lang="en-US" dirty="0" err="1" smtClean="0"/>
              <a:t>tho</a:t>
            </a:r>
            <a:r>
              <a:rPr lang="en-US" dirty="0" smtClean="0"/>
              <a:t> </a:t>
            </a:r>
            <a:r>
              <a:rPr lang="en-US" dirty="0" err="1" smtClean="0"/>
              <a:t>subj</a:t>
            </a:r>
            <a:r>
              <a:rPr lang="en-US" dirty="0" smtClean="0"/>
              <a:t> matter differs).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95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P.3 Notes</a:t>
            </a:r>
            <a:br>
              <a:rPr lang="en-US" sz="4000" dirty="0" smtClean="0"/>
            </a:br>
            <a:r>
              <a:rPr lang="en-US" sz="4000" dirty="0" smtClean="0"/>
              <a:t>Neoclassicism   Neo: New</a:t>
            </a:r>
            <a:br>
              <a:rPr lang="en-US" sz="4000" dirty="0" smtClean="0"/>
            </a:br>
            <a:r>
              <a:rPr lang="en-US" sz="4000" dirty="0" smtClean="0"/>
              <a:t>Classical Era: Greek and Roman Era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418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heartsandhearts.files.wordpress.com/2008/04/800px-david_-_the_death_of_socr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56046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2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2" name="Picture 4" descr="http://www.oceansbridge.com/paintings/german/Jacques-Louis_David_020_OBNP2009-Y02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001000" cy="6303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2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mini-site.louvre.fr/ingres/images/grandes-html/rivi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7200"/>
            <a:ext cx="4191000" cy="5879460"/>
          </a:xfrm>
          <a:prstGeom prst="rect">
            <a:avLst/>
          </a:prstGeom>
          <a:noFill/>
        </p:spPr>
      </p:pic>
      <p:pic>
        <p:nvPicPr>
          <p:cNvPr id="84996" name="Picture 4" descr="http://klimkowka.files.wordpress.com/2006/03/401dav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4835769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a) David   </a:t>
            </a:r>
            <a:r>
              <a:rPr lang="en-US" sz="2400" i="1" dirty="0" smtClean="0"/>
              <a:t>The Death of Marat</a:t>
            </a:r>
          </a:p>
          <a:p>
            <a:pPr marL="0" indent="0">
              <a:buNone/>
            </a:pPr>
            <a:r>
              <a:rPr lang="en-US" sz="2400" dirty="0" smtClean="0"/>
              <a:t>Marat in medicated bath (had skin disease), and </a:t>
            </a:r>
          </a:p>
          <a:p>
            <a:pPr marL="0" indent="0">
              <a:buNone/>
            </a:pPr>
            <a:r>
              <a:rPr lang="en-US" sz="2400" dirty="0" smtClean="0"/>
              <a:t>Charlotte Corday has just stabbed him. What </a:t>
            </a:r>
          </a:p>
          <a:p>
            <a:pPr marL="0" indent="0">
              <a:buNone/>
            </a:pPr>
            <a:r>
              <a:rPr lang="en-US" sz="2400" dirty="0" smtClean="0"/>
              <a:t>makes this </a:t>
            </a:r>
            <a:r>
              <a:rPr lang="en-US" sz="2400" dirty="0" err="1" smtClean="0"/>
              <a:t>Neocl</a:t>
            </a:r>
            <a:r>
              <a:rPr lang="en-US" sz="240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Emphasis on clear image in immediate </a:t>
            </a:r>
            <a:r>
              <a:rPr lang="en-US" sz="2400" dirty="0" err="1" smtClean="0"/>
              <a:t>forgr</a:t>
            </a:r>
            <a:r>
              <a:rPr lang="en-US" sz="2400" dirty="0" smtClean="0"/>
              <a:t>; </a:t>
            </a:r>
          </a:p>
          <a:p>
            <a:pPr marL="0" indent="0">
              <a:buNone/>
            </a:pPr>
            <a:r>
              <a:rPr lang="en-US" sz="2400" dirty="0" smtClean="0"/>
              <a:t>clean edges (termed LINEAR).</a:t>
            </a:r>
          </a:p>
          <a:p>
            <a:pPr marL="0" indent="0">
              <a:buNone/>
            </a:pPr>
            <a:r>
              <a:rPr lang="en-US" sz="2400" dirty="0" smtClean="0"/>
              <a:t>2. Comp. parallel to picture plane; </a:t>
            </a:r>
            <a:r>
              <a:rPr lang="en-US" sz="2400" dirty="0" err="1" smtClean="0"/>
              <a:t>horiz</a:t>
            </a:r>
            <a:r>
              <a:rPr lang="en-US" sz="2400" dirty="0" smtClean="0"/>
              <a:t>/vert. – very stable</a:t>
            </a:r>
          </a:p>
          <a:p>
            <a:pPr marL="0" indent="0">
              <a:buNone/>
            </a:pPr>
            <a:r>
              <a:rPr lang="en-US" sz="2400" dirty="0" smtClean="0"/>
              <a:t>3. Carefully organized, dramatic lighting – focus on face.</a:t>
            </a:r>
          </a:p>
          <a:p>
            <a:pPr marL="0" indent="0">
              <a:buNone/>
            </a:pPr>
            <a:r>
              <a:rPr lang="en-US" sz="2400" dirty="0" smtClean="0"/>
              <a:t>4. Empty </a:t>
            </a:r>
            <a:r>
              <a:rPr lang="en-US" sz="2400" dirty="0" err="1" smtClean="0"/>
              <a:t>backgr</a:t>
            </a:r>
            <a:r>
              <a:rPr lang="en-US" sz="2400" dirty="0" smtClean="0"/>
              <a:t>., little detail, subdued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– SEVERE (</a:t>
            </a:r>
            <a:r>
              <a:rPr lang="en-US" sz="2400" dirty="0" err="1" smtClean="0"/>
              <a:t>ie</a:t>
            </a:r>
            <a:r>
              <a:rPr lang="en-US" sz="2400" dirty="0" smtClean="0"/>
              <a:t>. no embellishment)</a:t>
            </a:r>
          </a:p>
          <a:p>
            <a:pPr marL="0" indent="0">
              <a:buNone/>
            </a:pPr>
            <a:r>
              <a:rPr lang="en-US" sz="2400" dirty="0" smtClean="0"/>
              <a:t>5. Calm facial expression and little blood; we are to admire M. as a martyr of the Revolution. </a:t>
            </a:r>
            <a:br>
              <a:rPr lang="en-US" sz="2400" dirty="0" smtClean="0"/>
            </a:br>
            <a:r>
              <a:rPr lang="en-US" sz="2400" dirty="0" smtClean="0"/>
              <a:t>Reference to Bellini’s </a:t>
            </a:r>
            <a:r>
              <a:rPr lang="en-US" sz="2400" i="1" dirty="0" smtClean="0"/>
              <a:t>Pieta</a:t>
            </a:r>
            <a:r>
              <a:rPr lang="en-US" sz="2400" dirty="0" smtClean="0"/>
              <a:t> in hanging arm. Picture is more intellectual than descriptive of scene.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Notes p. 4</a:t>
            </a:r>
            <a:endParaRPr lang="en-CA" sz="2400" dirty="0"/>
          </a:p>
        </p:txBody>
      </p:sp>
      <p:pic>
        <p:nvPicPr>
          <p:cNvPr id="4" name="Picture 4" descr="http://pergrunditz.files.wordpress.com/2008/06/death_of_marat_by_da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57200"/>
            <a:ext cx="1828800" cy="2351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6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5300" dirty="0" smtClean="0"/>
              <a:t>BAROQUE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dirty="0" smtClean="0"/>
              <a:t>(C.1600 – 1750)</a:t>
            </a:r>
            <a:endParaRPr lang="en-US" dirty="0"/>
          </a:p>
        </p:txBody>
      </p:sp>
      <p:pic>
        <p:nvPicPr>
          <p:cNvPr id="1026" name="Picture 2" descr="CARAVAGGIO-CONVERSION.jpg image by TERESA7_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5298723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2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b) Ingres   </a:t>
            </a:r>
            <a:r>
              <a:rPr lang="en-US" i="1" dirty="0" smtClean="0"/>
              <a:t>Mademoiselle </a:t>
            </a:r>
            <a:r>
              <a:rPr lang="en-US" i="1" dirty="0" err="1" smtClean="0"/>
              <a:t>Riviere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 Ingres was student of David – reinterpreted</a:t>
            </a:r>
          </a:p>
          <a:p>
            <a:pPr marL="0" indent="0">
              <a:buNone/>
            </a:pPr>
            <a:r>
              <a:rPr lang="en-US" dirty="0" smtClean="0"/>
              <a:t> his teacher’s </a:t>
            </a:r>
            <a:r>
              <a:rPr lang="en-US" dirty="0" err="1" smtClean="0"/>
              <a:t>Neocl</a:t>
            </a:r>
            <a:r>
              <a:rPr lang="en-US" dirty="0" smtClean="0"/>
              <a:t>. </a:t>
            </a:r>
            <a:r>
              <a:rPr lang="en-US" smtClean="0"/>
              <a:t>vision</a:t>
            </a:r>
            <a:r>
              <a:rPr lang="en-US" dirty="0" smtClean="0"/>
              <a:t>; also inspired by </a:t>
            </a:r>
          </a:p>
          <a:p>
            <a:pPr marL="0" indent="0">
              <a:buNone/>
            </a:pPr>
            <a:r>
              <a:rPr lang="en-US" dirty="0" err="1" smtClean="0"/>
              <a:t>Raphaels</a:t>
            </a:r>
            <a:r>
              <a:rPr lang="en-US" dirty="0" smtClean="0"/>
              <a:t>’ precise drawing and idealization.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Shows clean, carefully drawn edges and </a:t>
            </a:r>
          </a:p>
          <a:p>
            <a:pPr marL="0" indent="0">
              <a:buNone/>
            </a:pPr>
            <a:r>
              <a:rPr lang="en-US" dirty="0" smtClean="0"/>
              <a:t>sinuous line; to Ingres, drawing (</a:t>
            </a:r>
            <a:r>
              <a:rPr lang="en-US" dirty="0" err="1" smtClean="0"/>
              <a:t>ie</a:t>
            </a:r>
            <a:r>
              <a:rPr lang="en-US" dirty="0" smtClean="0"/>
              <a:t>. Line as opposed to </a:t>
            </a:r>
            <a:r>
              <a:rPr lang="en-US" dirty="0" err="1" smtClean="0"/>
              <a:t>colour</a:t>
            </a:r>
            <a:r>
              <a:rPr lang="en-US" dirty="0" smtClean="0"/>
              <a:t>) was EVERYTHING.</a:t>
            </a:r>
          </a:p>
          <a:p>
            <a:pPr marL="0" indent="0">
              <a:buNone/>
            </a:pPr>
            <a:r>
              <a:rPr lang="en-US" dirty="0" smtClean="0"/>
              <a:t>2. Idealized portrait of calm, noblewoman; emphasis on blues makes her look cold </a:t>
            </a:r>
          </a:p>
          <a:p>
            <a:pPr marL="0" indent="0">
              <a:buNone/>
            </a:pPr>
            <a:r>
              <a:rPr lang="en-US" dirty="0" smtClean="0"/>
              <a:t>and aristocratic.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Horiz</a:t>
            </a:r>
            <a:r>
              <a:rPr lang="en-US" dirty="0" smtClean="0"/>
              <a:t>/vert. comp. – calm, severe.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 descr="http://mini-site.louvre.fr/ingres/images/grandes-html/rivi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268" y="4221088"/>
            <a:ext cx="1864732" cy="2615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1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ROMANTICISM  </a:t>
            </a:r>
            <a:r>
              <a:rPr lang="en-US" sz="3200" dirty="0" smtClean="0"/>
              <a:t>(c. 1800 – 1850)</a:t>
            </a:r>
            <a:endParaRPr lang="en-US" dirty="0"/>
          </a:p>
        </p:txBody>
      </p:sp>
      <p:pic>
        <p:nvPicPr>
          <p:cNvPr id="86018" name="Picture 2" descr="http://intranet.haef.gr:61/dilaismas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1153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7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4" descr="http://www.lib-art.com/imgpainting/0/4/11340-the-third-of-may-1808-the-executi-francisco-de-goya-y-lucie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191375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7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4" name="Picture 2" descr="http://www.theartwolf.com/imagenestAW/Goya_sat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3657600" cy="6280030"/>
          </a:xfrm>
          <a:prstGeom prst="rect">
            <a:avLst/>
          </a:prstGeom>
          <a:noFill/>
        </p:spPr>
      </p:pic>
      <p:pic>
        <p:nvPicPr>
          <p:cNvPr id="120836" name="Picture 4" descr="http://www.adolphmenzel.org/upload1/file-admin/images/new20/Theodore%20Gericault-56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0"/>
            <a:ext cx="4406028" cy="558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Romanticism</a:t>
            </a:r>
          </a:p>
          <a:p>
            <a:pPr marL="0" indent="0">
              <a:buNone/>
            </a:pPr>
            <a:r>
              <a:rPr lang="en-US" sz="2400" dirty="0" smtClean="0"/>
              <a:t>b) Rom. – drama, emotion, love of the horrific (</a:t>
            </a:r>
            <a:r>
              <a:rPr lang="en-US" sz="2400" dirty="0" err="1" smtClean="0"/>
              <a:t>Neocl</a:t>
            </a:r>
            <a:r>
              <a:rPr lang="en-US" sz="2400" dirty="0" smtClean="0"/>
              <a:t>. = order, severity, virtue)</a:t>
            </a:r>
          </a:p>
          <a:p>
            <a:pPr marL="0" indent="0">
              <a:buNone/>
            </a:pPr>
            <a:r>
              <a:rPr lang="en-US" sz="2400" dirty="0" smtClean="0"/>
              <a:t>c) Similar to Baroque in style (movement, </a:t>
            </a:r>
            <a:r>
              <a:rPr lang="en-US" sz="2400" dirty="0" err="1" smtClean="0"/>
              <a:t>colour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 smtClean="0"/>
              <a:t>Chiaroscuro); but Rom. subj. more human-oriented, esp. concerned with the darker side of life.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a) </a:t>
            </a:r>
            <a:r>
              <a:rPr lang="en-US" sz="2400" dirty="0" err="1" smtClean="0"/>
              <a:t>G</a:t>
            </a:r>
            <a:r>
              <a:rPr lang="en-US" sz="2400" dirty="0" err="1" smtClean="0">
                <a:latin typeface="Constantia"/>
              </a:rPr>
              <a:t>é</a:t>
            </a:r>
            <a:r>
              <a:rPr lang="en-US" sz="2400" dirty="0" err="1" smtClean="0"/>
              <a:t>ricault</a:t>
            </a:r>
            <a:r>
              <a:rPr lang="en-US" sz="2400" dirty="0" smtClean="0"/>
              <a:t>  </a:t>
            </a:r>
            <a:r>
              <a:rPr lang="en-US" sz="2400" i="1" dirty="0" smtClean="0"/>
              <a:t>The Raft of the Medusa</a:t>
            </a:r>
          </a:p>
          <a:p>
            <a:pPr marL="0" indent="0">
              <a:buNone/>
            </a:pPr>
            <a:r>
              <a:rPr lang="en-US" sz="2400" dirty="0" smtClean="0"/>
              <a:t>15 of 149 survivors of shipwreck off African </a:t>
            </a:r>
          </a:p>
          <a:p>
            <a:pPr marL="0" indent="0">
              <a:buNone/>
            </a:pPr>
            <a:r>
              <a:rPr lang="en-US" sz="2400" dirty="0" smtClean="0"/>
              <a:t>Coast, due to incompetent commander. What </a:t>
            </a:r>
          </a:p>
          <a:p>
            <a:pPr marL="0" indent="0">
              <a:buNone/>
            </a:pPr>
            <a:r>
              <a:rPr lang="en-US" sz="2400" dirty="0" smtClean="0"/>
              <a:t>makes this Rom., besides tragic subj.?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Strong chiaroscuro – dramatic back lighting in stormy sky.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Series of </a:t>
            </a:r>
            <a:r>
              <a:rPr lang="en-US" sz="2400" dirty="0" err="1" smtClean="0"/>
              <a:t>orthogonals</a:t>
            </a:r>
            <a:r>
              <a:rPr lang="en-US" sz="2400" dirty="0" smtClean="0"/>
              <a:t>; strong thrust from front to back right where African frantically tries to hail ship in distance.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Exaggerated gestures and features of dying and struggling victims (influence of Michelangelo in figs).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High emotional intensity – humans in desperation and/or despair.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Notes bottom p.4</a:t>
            </a:r>
            <a:endParaRPr lang="en-CA" sz="2800" dirty="0"/>
          </a:p>
        </p:txBody>
      </p:sp>
      <p:pic>
        <p:nvPicPr>
          <p:cNvPr id="4" name="Picture 2" descr="http://intranet.haef.gr:61/dilaismas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133600"/>
            <a:ext cx="2590800" cy="1800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49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b) Goya   </a:t>
            </a:r>
            <a:r>
              <a:rPr lang="en-US" i="1" dirty="0" smtClean="0"/>
              <a:t> The Third of May</a:t>
            </a:r>
          </a:p>
          <a:p>
            <a:pPr marL="0" indent="0">
              <a:buNone/>
            </a:pPr>
            <a:r>
              <a:rPr lang="en-US" dirty="0" smtClean="0"/>
              <a:t>In 1808 Napoleon occupied Spain, setting his brother on throne. Citizens of Madrid rebelled against French reforms continually and this shows resulting executions.</a:t>
            </a:r>
          </a:p>
          <a:p>
            <a:pPr marL="0" indent="0">
              <a:buNone/>
            </a:pPr>
            <a:r>
              <a:rPr lang="en-US" dirty="0" smtClean="0"/>
              <a:t>Horror of </a:t>
            </a:r>
            <a:r>
              <a:rPr lang="en-US" smtClean="0"/>
              <a:t>scene heightened by: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Blood splashed on ground (remember how little blood in </a:t>
            </a:r>
            <a:r>
              <a:rPr lang="en-US" i="1" dirty="0" smtClean="0"/>
              <a:t>Marat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i="1" dirty="0" smtClean="0"/>
              <a:t>2. </a:t>
            </a:r>
            <a:r>
              <a:rPr lang="en-US" dirty="0" smtClean="0"/>
              <a:t>Wild faces and gestures.</a:t>
            </a:r>
          </a:p>
          <a:p>
            <a:pPr marL="0" indent="0">
              <a:buNone/>
            </a:pPr>
            <a:r>
              <a:rPr lang="en-US" dirty="0" smtClean="0"/>
              <a:t>3. Strong, eerie lantern light focusing attention on “Christ-fig. in white.</a:t>
            </a:r>
          </a:p>
          <a:p>
            <a:pPr marL="0" indent="0">
              <a:buNone/>
            </a:pPr>
            <a:r>
              <a:rPr lang="en-US" dirty="0" smtClean="0"/>
              <a:t>4. Robot-like soldiers and their proximity to victims.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4" descr="http://www.lib-art.com/imgpainting/0/4/11340-the-third-of-may-1808-the-executi-francisco-de-goya-y-lucie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2658"/>
            <a:ext cx="2555776" cy="1980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0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http://alloilpaint.com/rubens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092"/>
            <a:ext cx="9144000" cy="5891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1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http://media.jsonline.com/images/28007169_Rembrandt_Night_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34275" cy="6269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0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Frans Hals - Archers de Saint-Adrien, 16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120698" cy="4943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Notes p. 1-2</a:t>
            </a:r>
          </a:p>
          <a:p>
            <a:pPr marL="0" indent="0">
              <a:buNone/>
            </a:pPr>
            <a:r>
              <a:rPr lang="en-US" sz="2400" dirty="0" smtClean="0"/>
              <a:t>a) Caravaggio  </a:t>
            </a:r>
            <a:r>
              <a:rPr lang="en-US" sz="2400" i="1" dirty="0" smtClean="0"/>
              <a:t>The Conversion of Saul</a:t>
            </a:r>
          </a:p>
          <a:p>
            <a:pPr marL="0" indent="0">
              <a:buNone/>
            </a:pPr>
            <a:r>
              <a:rPr lang="en-US" sz="2400" dirty="0" smtClean="0"/>
              <a:t>S. blinded by light on road to Damascus; scene realistic and dramatic. How is it so?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Accurate texture, earthy </a:t>
            </a:r>
            <a:r>
              <a:rPr lang="en-US" sz="2400" dirty="0" err="1" smtClean="0"/>
              <a:t>colours</a:t>
            </a:r>
            <a:r>
              <a:rPr lang="en-US" sz="2400" dirty="0"/>
              <a:t> </a:t>
            </a:r>
            <a:r>
              <a:rPr lang="en-US" sz="2400" dirty="0" smtClean="0"/>
              <a:t>– “naturalism”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Takes place “at our feet” – S. close to us, abruptly foreshortened, leaning into our space and drawing us into scene.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Strong light and dark areas – </a:t>
            </a:r>
          </a:p>
          <a:p>
            <a:pPr marL="0" indent="0">
              <a:buNone/>
            </a:pPr>
            <a:r>
              <a:rPr lang="en-US" sz="2400" b="1" dirty="0" smtClean="0"/>
              <a:t>CHIAROSCURO</a:t>
            </a:r>
            <a:r>
              <a:rPr lang="en-US" sz="2400" dirty="0" smtClean="0"/>
              <a:t> (light-shadow)</a:t>
            </a:r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Light picks out S’s expressive face</a:t>
            </a:r>
          </a:p>
          <a:p>
            <a:pPr marL="0" indent="0">
              <a:buNone/>
            </a:pPr>
            <a:r>
              <a:rPr lang="en-US" sz="2400" dirty="0" smtClean="0"/>
              <a:t> and arm gestures.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CARAVAGGIO-CONVERSION.jpg image by TERESA7_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00718"/>
            <a:ext cx="3048000" cy="3857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31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</a:t>
            </a:r>
            <a:r>
              <a:rPr lang="en-US" sz="2400" dirty="0" smtClean="0"/>
              <a:t>) Rubens     </a:t>
            </a:r>
            <a:r>
              <a:rPr lang="en-US" sz="2400" i="1" dirty="0" smtClean="0"/>
              <a:t>The Raising of the Cross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Cross is pulled up by Roman soldiers. Scene realistic, dramatic, full of energy and movement. How?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Unlike stable </a:t>
            </a:r>
            <a:r>
              <a:rPr lang="en-US" sz="2400" dirty="0" err="1" smtClean="0"/>
              <a:t>Ren</a:t>
            </a:r>
            <a:r>
              <a:rPr lang="en-US" sz="2400" dirty="0" smtClean="0"/>
              <a:t>. Pyramid (remember Raphael’s ptg.), here the cross forms an unstable diagonal into space (“orthogonal”) so that movement increased and soldier seem to lean into “our” space.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Strong CHIAROSCURO – light falls on Christ, directing us continually back to him.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Rich </a:t>
            </a:r>
            <a:r>
              <a:rPr lang="en-US" sz="2400" dirty="0" err="1" smtClean="0"/>
              <a:t>colours</a:t>
            </a:r>
            <a:r>
              <a:rPr lang="en-US" sz="2400" dirty="0" smtClean="0"/>
              <a:t> and textures – naturalism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Huge, muscular, “</a:t>
            </a:r>
            <a:r>
              <a:rPr lang="en-US" sz="2400" dirty="0" err="1" smtClean="0"/>
              <a:t>Michelangelesque</a:t>
            </a:r>
            <a:r>
              <a:rPr lang="en-US" sz="2400" dirty="0" smtClean="0"/>
              <a:t>”</a:t>
            </a:r>
          </a:p>
          <a:p>
            <a:pPr marL="0" indent="0">
              <a:buNone/>
            </a:pPr>
            <a:r>
              <a:rPr lang="en-US" sz="2400" dirty="0" smtClean="0"/>
              <a:t> figs, straining – typical of </a:t>
            </a:r>
          </a:p>
          <a:p>
            <a:pPr marL="0" indent="0">
              <a:buNone/>
            </a:pPr>
            <a:r>
              <a:rPr lang="en-US" sz="2400" dirty="0" smtClean="0"/>
              <a:t>Rubens.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alloilpaint.com/rubens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509060"/>
            <a:ext cx="3886200" cy="250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36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241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c) Rembrandt   </a:t>
            </a:r>
            <a:r>
              <a:rPr lang="en-US" sz="2400" i="1" dirty="0" smtClean="0"/>
              <a:t>The Night Watch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Militia co. (similar to police force); each member </a:t>
            </a:r>
            <a:r>
              <a:rPr lang="en-US" sz="2400" dirty="0" err="1" smtClean="0"/>
              <a:t>wd</a:t>
            </a:r>
            <a:r>
              <a:rPr lang="en-US" sz="2400" dirty="0" smtClean="0"/>
              <a:t> pay to have portrait included. Rem’s </a:t>
            </a:r>
            <a:r>
              <a:rPr lang="en-US" sz="2400" dirty="0" err="1" smtClean="0"/>
              <a:t>ptg</a:t>
            </a:r>
            <a:r>
              <a:rPr lang="en-US" sz="2400" dirty="0" smtClean="0"/>
              <a:t> different from earlier such portraits in its feeling of movement (as opposed to static line of men) and drama (as if something is happening).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Orthogonal movement – comp. seems to surge from back to front.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Lots of diagonals formed by spears – adds movement.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CHIAROSCURO – dark shadows contrast with Rem’s characteristic golden light.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Some figs cut off – extends space into ours.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Rich, earthy tones - naturalism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media.jsonline.com/images/28007169_Rembrandt_Night_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2306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5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r>
              <a:rPr lang="en-US" dirty="0" smtClean="0"/>
              <a:t>High Renaissance                             Baroque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2948" name="Picture 4" descr="http://www.wga.hu/art/b/bellini/giovanni/1500-09/171cru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3419475" cy="5572125"/>
          </a:xfrm>
          <a:prstGeom prst="rect">
            <a:avLst/>
          </a:prstGeom>
          <a:noFill/>
        </p:spPr>
      </p:pic>
      <p:pic>
        <p:nvPicPr>
          <p:cNvPr id="82950" name="Picture 6" descr="http://upload.wikimedia.org/wikipedia/commons/thumb/8/83/Peter_Paul_Rubens_068.jpg/434px-Peter_Paul_Rubens_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038600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7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</TotalTime>
  <Words>921</Words>
  <Application>Microsoft Office PowerPoint</Application>
  <PresentationFormat>On-screen Show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Paper</vt:lpstr>
      <vt:lpstr>ART 10 ART HISTORY II</vt:lpstr>
      <vt:lpstr>BAROQUE   (C.1600 – 1750)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Descent from the Cross</vt:lpstr>
      <vt:lpstr>PowerPoint Presentation</vt:lpstr>
      <vt:lpstr>ROCOCO (late Baroque watered down to mere frivolity!) </vt:lpstr>
      <vt:lpstr>NEOCLASSICISM  (C.1750 – 1800)</vt:lpstr>
      <vt:lpstr>PowerPoint Presentation</vt:lpstr>
      <vt:lpstr>P.3 Notes Neoclassicism   Neo: New Classical Era: Greek and Roman Era                             </vt:lpstr>
      <vt:lpstr>PowerPoint Presentation</vt:lpstr>
      <vt:lpstr>PowerPoint Presentation</vt:lpstr>
      <vt:lpstr>PowerPoint Presentation</vt:lpstr>
      <vt:lpstr>Notes p. 4</vt:lpstr>
      <vt:lpstr>PowerPoint Presentation</vt:lpstr>
      <vt:lpstr>ROMANTICISM  (c. 1800 – 1850)</vt:lpstr>
      <vt:lpstr>PowerPoint Presentation</vt:lpstr>
      <vt:lpstr>PowerPoint Presentation</vt:lpstr>
      <vt:lpstr>Notes bottom p.4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10 ART HISTORY II</dc:title>
  <dc:creator>Anne Enns</dc:creator>
  <cp:lastModifiedBy>Anne Enns</cp:lastModifiedBy>
  <cp:revision>1</cp:revision>
  <dcterms:created xsi:type="dcterms:W3CDTF">2017-01-13T20:54:51Z</dcterms:created>
  <dcterms:modified xsi:type="dcterms:W3CDTF">2017-01-13T20:58:55Z</dcterms:modified>
</cp:coreProperties>
</file>