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76C5F3-E758-4890-B30A-C5C740CA8EE4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C6CD52-E629-49C3-98AD-C171F8D9A2BA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bm-enterprises.net/art_gallery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bm-enterprises.net/art_galle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828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66CC"/>
                </a:solidFill>
              </a:rPr>
              <a:t>Early and High Renaissance</a:t>
            </a:r>
            <a:endParaRPr lang="en-US" sz="4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10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</a:br>
            <a:r>
              <a:rPr lang="en-US" sz="7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HISTORY I</a:t>
            </a:r>
            <a:endParaRPr lang="en-US" sz="7300" dirty="0">
              <a:solidFill>
                <a:schemeClr val="tx1">
                  <a:lumMod val="85000"/>
                  <a:lumOff val="1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penwith.co.uk/artofeurope/angelico_annunci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5238750" cy="532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1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Primavera, Sandro Botticelli, c.14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7848600" cy="477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 descr="http://www.sindone.org/images/icono/man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70560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www.giftedcenter.com/PHILOSOPHY/manteg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6991350" cy="544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leiter.files.wordpress.com/2009/05/piero-della-francesca-flagelac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438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8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HIGH </a:t>
            </a:r>
            <a:br>
              <a:rPr lang="en-US" dirty="0" smtClean="0"/>
            </a:br>
            <a:r>
              <a:rPr lang="en-US" dirty="0" smtClean="0"/>
              <a:t>RENAISSANCE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(c.1500 – 1550)</a:t>
            </a:r>
            <a:endParaRPr lang="en-US" dirty="0"/>
          </a:p>
        </p:txBody>
      </p:sp>
      <p:pic>
        <p:nvPicPr>
          <p:cNvPr id="70658" name="Picture 2" descr="Mona Lisa, c.1504, Leonardo da Vin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3788"/>
            <a:ext cx="4300836" cy="6604212"/>
          </a:xfrm>
          <a:prstGeom prst="rect">
            <a:avLst/>
          </a:prstGeom>
          <a:noFill/>
        </p:spPr>
      </p:pic>
      <p:pic>
        <p:nvPicPr>
          <p:cNvPr id="70660" name="Picture 4" descr="http://www.geocities.com/Paris/Bistro/9035/ginev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406295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1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www.fotos.org/galeria/data/522/3Leonardo-Da-Vinci-The-Last-Su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5407"/>
            <a:ext cx="9138524" cy="4652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71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 Vinci – mysterious, aloof; great intellectual, left 1000s of pgs. </a:t>
            </a:r>
            <a:r>
              <a:rPr lang="en-US" dirty="0"/>
              <a:t>o</a:t>
            </a:r>
            <a:r>
              <a:rPr lang="en-US" dirty="0" smtClean="0"/>
              <a:t>f notebooks.</a:t>
            </a:r>
          </a:p>
          <a:p>
            <a:r>
              <a:rPr lang="en-US" dirty="0" smtClean="0"/>
              <a:t>How is the </a:t>
            </a:r>
            <a:r>
              <a:rPr lang="en-US" i="1" dirty="0" smtClean="0"/>
              <a:t>Mona Lisa</a:t>
            </a:r>
            <a:r>
              <a:rPr lang="en-US" dirty="0" smtClean="0"/>
              <a:t> so innovative?</a:t>
            </a:r>
          </a:p>
          <a:p>
            <a:r>
              <a:rPr lang="en-US" dirty="0" err="1" smtClean="0"/>
              <a:t>Sfumato</a:t>
            </a:r>
            <a:r>
              <a:rPr lang="en-US" dirty="0" smtClean="0"/>
              <a:t> (from Italian “</a:t>
            </a:r>
            <a:r>
              <a:rPr lang="en-US" dirty="0" err="1" smtClean="0"/>
              <a:t>fuma</a:t>
            </a:r>
            <a:r>
              <a:rPr lang="en-US" dirty="0" smtClean="0"/>
              <a:t>’, smoke) – a soft focus or smoky look around form, as if in mist. Unlike hard, clean edges &amp; sharp detail of E. </a:t>
            </a:r>
            <a:r>
              <a:rPr lang="en-US" dirty="0" err="1" smtClean="0"/>
              <a:t>Ren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Aerial, or Atmospheric, </a:t>
            </a:r>
            <a:r>
              <a:rPr lang="en-US" dirty="0" err="1" smtClean="0"/>
              <a:t>persp</a:t>
            </a:r>
            <a:r>
              <a:rPr lang="en-US" dirty="0" smtClean="0"/>
              <a:t>. – things in distance get fuzzy, like in real life</a:t>
            </a:r>
          </a:p>
          <a:p>
            <a:r>
              <a:rPr lang="en-US" dirty="0" smtClean="0"/>
              <a:t>Pose is new, at ¾ angle (instead of profile or en face)</a:t>
            </a:r>
          </a:p>
          <a:p>
            <a:r>
              <a:rPr lang="en-US" dirty="0" smtClean="0"/>
              <a:t>Skin very softly </a:t>
            </a:r>
            <a:r>
              <a:rPr lang="en-US" dirty="0" err="1" smtClean="0"/>
              <a:t>modelled</a:t>
            </a:r>
            <a:r>
              <a:rPr lang="en-US" dirty="0" smtClean="0"/>
              <a:t>; eyes &amp; smile give mysterious, psychological impact (this latter pt., together with fact ptg. Stolen in 1911 from Louvre by an Italian who thought it </a:t>
            </a:r>
            <a:r>
              <a:rPr lang="en-US" dirty="0" err="1" smtClean="0"/>
              <a:t>shd</a:t>
            </a:r>
            <a:r>
              <a:rPr lang="en-US" dirty="0" smtClean="0"/>
              <a:t> come back to Italy, has made ptg. the cultural icon it is today.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21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Notes p.13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57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www.wga.hu/art/r/raphael/2firenze/2/34ar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638550" cy="5572125"/>
          </a:xfrm>
          <a:prstGeom prst="rect">
            <a:avLst/>
          </a:prstGeom>
          <a:noFill/>
        </p:spPr>
      </p:pic>
      <p:pic>
        <p:nvPicPr>
          <p:cNvPr id="72708" name="Picture 4" descr="http://www.geocities.com/francischinchoy/raphaelmadonna/MadonnaConestab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819400" cy="2823805"/>
          </a:xfrm>
          <a:prstGeom prst="rect">
            <a:avLst/>
          </a:prstGeom>
          <a:noFill/>
        </p:spPr>
      </p:pic>
      <p:pic>
        <p:nvPicPr>
          <p:cNvPr id="72712" name="Picture 8" descr="http://www.geocities.com/francischinchoy/raphaelmadonna/Madonnawith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3158727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Raphael – Charming, handsome, gentle-mannered, well-liked</a:t>
            </a:r>
          </a:p>
          <a:p>
            <a:r>
              <a:rPr lang="en-US" dirty="0" smtClean="0"/>
              <a:t>Ptg. Shows pyramid structure of composition typical of Raphael’s love of balance &amp; order (High </a:t>
            </a:r>
            <a:r>
              <a:rPr lang="en-US" dirty="0" err="1" smtClean="0"/>
              <a:t>Ren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haracteristic too); Mary at apex (top) &amp; children from base. Gives stability, contributes to peace, repose.</a:t>
            </a:r>
          </a:p>
          <a:p>
            <a:r>
              <a:rPr lang="en-US" dirty="0" smtClean="0"/>
              <a:t>Virgin’s face typical of </a:t>
            </a:r>
            <a:r>
              <a:rPr lang="en-US" dirty="0" err="1" smtClean="0"/>
              <a:t>Raphel</a:t>
            </a:r>
            <a:r>
              <a:rPr lang="en-US" dirty="0" smtClean="0"/>
              <a:t> – very sweet &amp; gentle-looking: round, with large eyes, long straight nose, small mouth. Looks very maternal, unlike many earlier </a:t>
            </a:r>
            <a:r>
              <a:rPr lang="en-US" dirty="0" err="1" smtClean="0"/>
              <a:t>Madonnas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colours</a:t>
            </a:r>
            <a:r>
              <a:rPr lang="en-US" dirty="0" smtClean="0"/>
              <a:t> (red, blue, yellow) are simplest &amp; purest, reflecting character of scene.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RENAISSANCE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(C.1300 – 1400S)</a:t>
            </a:r>
            <a:endParaRPr lang="en-US" dirty="0"/>
          </a:p>
        </p:txBody>
      </p:sp>
      <p:pic>
        <p:nvPicPr>
          <p:cNvPr id="59394" name="Picture 2" descr="http://www.wga.hu/art/g/giotto/padova/00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712156" cy="5181600"/>
          </a:xfrm>
          <a:prstGeom prst="rect">
            <a:avLst/>
          </a:prstGeom>
          <a:noFill/>
        </p:spPr>
      </p:pic>
      <p:pic>
        <p:nvPicPr>
          <p:cNvPr id="59396" name="Picture 4" descr="http://www.ruf.rice.edu/~fellows/hart206/images/giotto_arena_lam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209925" cy="2857500"/>
          </a:xfrm>
          <a:prstGeom prst="rect">
            <a:avLst/>
          </a:prstGeom>
          <a:noFill/>
        </p:spPr>
      </p:pic>
      <p:pic>
        <p:nvPicPr>
          <p:cNvPr id="59400" name="Picture 8" descr="http://columbusmuseum.org/about/blog/wp-content/uploads/2008/12/joach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75" y="0"/>
            <a:ext cx="3971925" cy="3670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www.italianvisits.com/people/michelangelo/images/michelangelo-sistine_cha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667702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unclemeat.files.wordpress.com/2008/06/sistine-chapel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675" y="0"/>
            <a:ext cx="5267325" cy="3969456"/>
          </a:xfrm>
          <a:prstGeom prst="rect">
            <a:avLst/>
          </a:prstGeom>
          <a:noFill/>
        </p:spPr>
      </p:pic>
      <p:pic>
        <p:nvPicPr>
          <p:cNvPr id="74756" name="Picture 4" descr="http://www.visitingdc.com/images/sistine-chapel-pictur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62720"/>
            <a:ext cx="4800600" cy="319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larryavisbrown.homestead.com/files/OT_history/unit1/Michelangelo_Creation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153400" cy="419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Michelangelo – Quarrelsome, even violent at times, therefore had to work alone most of the time; obsessively committed to his work</a:t>
            </a:r>
          </a:p>
          <a:p>
            <a:r>
              <a:rPr lang="en-US" dirty="0" smtClean="0"/>
              <a:t>Studied classical sc. &amp; drew from it regularly; also studied dead bodies; for him, the nude became a symbol of the spirit of man.</a:t>
            </a:r>
          </a:p>
          <a:p>
            <a:r>
              <a:rPr lang="en-US" dirty="0" smtClean="0"/>
              <a:t>Here both Adam &amp; God are huge, muscular figs. which emphasize man’s strength, his god-like qualities.</a:t>
            </a:r>
          </a:p>
          <a:p>
            <a:r>
              <a:rPr lang="en-US" dirty="0" smtClean="0"/>
              <a:t>Scene is dramatic &amp; full of energy in the almost electric near-touch of Father &amp; Adam, &amp; in strong feeling of movement of figs and drapery.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8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static.photo.net/attachments/bboard/00P/00PkQ1-47609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11202"/>
          </a:xfrm>
          <a:prstGeom prst="rect">
            <a:avLst/>
          </a:prstGeom>
          <a:noFill/>
        </p:spPr>
      </p:pic>
      <p:pic>
        <p:nvPicPr>
          <p:cNvPr id="76804" name="Picture 4" descr="http://static.howstuffworks.com/gif/michelangelo-sculptures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026" y="0"/>
            <a:ext cx="3288974" cy="4810125"/>
          </a:xfrm>
          <a:prstGeom prst="rect">
            <a:avLst/>
          </a:prstGeom>
          <a:noFill/>
        </p:spPr>
      </p:pic>
      <p:pic>
        <p:nvPicPr>
          <p:cNvPr id="76806" name="Picture 6" descr="http://upload.wikimedia.org/wikipedia/commons/4/44/Michelangelo_piet%C3%A0_rondanini.jpg"/>
          <p:cNvPicPr>
            <a:picLocks noChangeAspect="1" noChangeArrowheads="1"/>
          </p:cNvPicPr>
          <p:nvPr/>
        </p:nvPicPr>
        <p:blipFill>
          <a:blip r:embed="rId4" cstate="print"/>
          <a:srcRect l="10000" r="16875"/>
          <a:stretch>
            <a:fillRect/>
          </a:stretch>
        </p:blipFill>
        <p:spPr bwMode="auto">
          <a:xfrm>
            <a:off x="3478727" y="2133600"/>
            <a:ext cx="2592525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employees.oneonta.edu/farberas/arth/Images/ARTH213images/ArenaChapel/JoachimAnna/joachim_Golden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886958" cy="573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5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Medieval </a:t>
            </a:r>
            <a:r>
              <a:rPr lang="en-US" dirty="0" smtClean="0"/>
              <a:t>                                               </a:t>
            </a:r>
            <a:r>
              <a:rPr lang="en-US" dirty="0" smtClean="0">
                <a:solidFill>
                  <a:srgbClr val="008000"/>
                </a:solidFill>
              </a:rPr>
              <a:t>Early Renaissance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Early Renaissance to Medieval Painting</a:t>
            </a:r>
            <a:endParaRPr lang="en-US" sz="3200" dirty="0"/>
          </a:p>
        </p:txBody>
      </p:sp>
      <p:pic>
        <p:nvPicPr>
          <p:cNvPr id="69634" name="Picture 2" descr="http://www.temperaworkshop.com/history/pisan-cross-1180-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847975" cy="3714750"/>
          </a:xfrm>
          <a:prstGeom prst="rect">
            <a:avLst/>
          </a:prstGeom>
          <a:noFill/>
        </p:spPr>
      </p:pic>
      <p:pic>
        <p:nvPicPr>
          <p:cNvPr id="69636" name="Picture 4" descr="The Santa Trinita Madonna (ca. 127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2590437" cy="4495800"/>
          </a:xfrm>
          <a:prstGeom prst="rect">
            <a:avLst/>
          </a:prstGeom>
          <a:noFill/>
        </p:spPr>
      </p:pic>
      <p:pic>
        <p:nvPicPr>
          <p:cNvPr id="69638" name="Picture 6" descr="http://www.accd.edu/sac/vat/arthistory/arts1304/GiottoM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76400"/>
            <a:ext cx="30670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media-2.web.britannica.com/eb-media/42/2342-004-3C13B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086600" cy="3070860"/>
          </a:xfrm>
          <a:prstGeom prst="rect">
            <a:avLst/>
          </a:prstGeom>
          <a:noFill/>
        </p:spPr>
      </p:pic>
      <p:pic>
        <p:nvPicPr>
          <p:cNvPr id="61444" name="Picture 4" descr="http://www.artbible.net/3JC/-Mat-22,15_Taxes_Cesar_Impots/15%20MASACCIO%20TRIBUTE%20MONEY%20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714750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www.bestpriceart.com/vault/abc_masacci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295775" cy="5572125"/>
          </a:xfrm>
          <a:prstGeom prst="rect">
            <a:avLst/>
          </a:prstGeom>
          <a:noFill/>
        </p:spPr>
      </p:pic>
      <p:pic>
        <p:nvPicPr>
          <p:cNvPr id="5" name="Picture 6" descr="http://www2.warwick.ac.uk/fac/arts/ren/postgradstudy/funding/masaccio_tribute_money_fresco_florence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381375" cy="4721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ds.cc.yamaguchi-u.ac.jp/~fujikawa/08/ah/03/027p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924675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2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Giotto  </a:t>
            </a:r>
            <a:r>
              <a:rPr lang="en-US" sz="2400" u="sng" dirty="0" smtClean="0"/>
              <a:t>Arena Chapel</a:t>
            </a:r>
          </a:p>
          <a:p>
            <a:r>
              <a:rPr lang="en-US" sz="2400" dirty="0" smtClean="0"/>
              <a:t>Based on Golden Legend (13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 Life of Mary)</a:t>
            </a:r>
          </a:p>
          <a:p>
            <a:r>
              <a:rPr lang="en-US" sz="2400" dirty="0" smtClean="0"/>
              <a:t>More “realistic” than medieval: how?</a:t>
            </a:r>
          </a:p>
          <a:p>
            <a:r>
              <a:rPr lang="en-US" sz="2400" dirty="0" smtClean="0"/>
              <a:t>Softer </a:t>
            </a:r>
            <a:r>
              <a:rPr lang="en-US" sz="2400" dirty="0" err="1" smtClean="0"/>
              <a:t>colours</a:t>
            </a:r>
            <a:endParaRPr lang="en-US" sz="2400" dirty="0" smtClean="0"/>
          </a:p>
          <a:p>
            <a:r>
              <a:rPr lang="en-US" sz="2400" dirty="0" smtClean="0"/>
              <a:t>Figs. </a:t>
            </a:r>
            <a:r>
              <a:rPr lang="en-US" sz="2400" dirty="0" err="1"/>
              <a:t>m</a:t>
            </a:r>
            <a:r>
              <a:rPr lang="en-US" sz="2400" dirty="0" err="1" smtClean="0"/>
              <a:t>odelled</a:t>
            </a:r>
            <a:r>
              <a:rPr lang="en-US" sz="2400" dirty="0" smtClean="0"/>
              <a:t>, drapery falls naturally, heavy bulky figs.</a:t>
            </a:r>
          </a:p>
          <a:p>
            <a:r>
              <a:rPr lang="en-US" sz="2400" dirty="0" smtClean="0"/>
              <a:t>Figs. relate to each other; human warmth in facial expressions &amp; gestures.</a:t>
            </a:r>
          </a:p>
          <a:p>
            <a:r>
              <a:rPr lang="en-US" sz="2400" dirty="0" smtClean="0"/>
              <a:t>Perspective gives sense of depth in </a:t>
            </a:r>
            <a:r>
              <a:rPr lang="en-US" sz="2400" dirty="0" err="1" smtClean="0"/>
              <a:t>bldgs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landsc</a:t>
            </a:r>
            <a:r>
              <a:rPr lang="en-US" sz="2400" dirty="0" smtClean="0"/>
              <a:t>, 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quite accurate, &amp; still fairly shallow</a:t>
            </a:r>
          </a:p>
          <a:p>
            <a:r>
              <a:rPr lang="en-US" sz="2400" dirty="0" smtClean="0"/>
              <a:t>Haloes are like flat discs, &amp; not in </a:t>
            </a:r>
            <a:r>
              <a:rPr lang="en-US" sz="2400" dirty="0" err="1" smtClean="0"/>
              <a:t>persp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Masaccio  </a:t>
            </a:r>
            <a:r>
              <a:rPr lang="en-US" sz="2400" i="1" dirty="0" smtClean="0"/>
              <a:t>The Tribute Money</a:t>
            </a:r>
            <a:endParaRPr lang="en-US" sz="2400" dirty="0" smtClean="0"/>
          </a:p>
          <a:p>
            <a:r>
              <a:rPr lang="en-US" sz="2400" dirty="0" smtClean="0"/>
              <a:t>Masaccio picked up where Giotto left off, </a:t>
            </a:r>
            <a:r>
              <a:rPr lang="en-US" sz="2400" dirty="0" err="1" smtClean="0"/>
              <a:t>altho</a:t>
            </a:r>
            <a:r>
              <a:rPr lang="en-US" sz="2400" dirty="0" smtClean="0"/>
              <a:t> 100 yrs. Later. Art “regresses” to older styles after BLACK DEATH of 1348-49</a:t>
            </a:r>
          </a:p>
          <a:p>
            <a:r>
              <a:rPr lang="en-US" sz="2400" dirty="0" smtClean="0"/>
              <a:t>Ptg. Is story of Christ telling Peter to get tax $ from fish’s mouth (Matt.17:27)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CA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Notes p.11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900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Deeper space, </a:t>
            </a:r>
            <a:r>
              <a:rPr lang="en-US" sz="2400" dirty="0" err="1" smtClean="0"/>
              <a:t>persp</a:t>
            </a:r>
            <a:r>
              <a:rPr lang="en-US" sz="2400" dirty="0" smtClean="0"/>
              <a:t>. </a:t>
            </a:r>
            <a:r>
              <a:rPr lang="en-US" sz="2400" dirty="0"/>
              <a:t>m</a:t>
            </a:r>
            <a:r>
              <a:rPr lang="en-US" sz="2400" dirty="0" smtClean="0"/>
              <a:t>ore accurate.</a:t>
            </a:r>
          </a:p>
          <a:p>
            <a:r>
              <a:rPr lang="en-US" sz="2400" dirty="0" smtClean="0"/>
              <a:t>Bulky, solid, well-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 figs. in soft drapery</a:t>
            </a:r>
          </a:p>
          <a:p>
            <a:r>
              <a:rPr lang="en-US" sz="2400" dirty="0" smtClean="0"/>
              <a:t>Light from one source outside ptg., so things are illuminated consistently</a:t>
            </a:r>
          </a:p>
          <a:p>
            <a:r>
              <a:rPr lang="en-US" sz="2400" dirty="0" smtClean="0"/>
              <a:t>Haloes – discs still, but seen in </a:t>
            </a:r>
            <a:r>
              <a:rPr lang="en-US" sz="2400" dirty="0" err="1" smtClean="0"/>
              <a:t>persp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Bellini   </a:t>
            </a:r>
            <a:r>
              <a:rPr lang="en-US" sz="2400" i="1" dirty="0" smtClean="0"/>
              <a:t>Pieta</a:t>
            </a:r>
            <a:endParaRPr lang="en-US" sz="2400" dirty="0" smtClean="0"/>
          </a:p>
          <a:p>
            <a:r>
              <a:rPr lang="en-US" sz="2400" dirty="0" smtClean="0"/>
              <a:t>Dead Christ with Mary and disciple John</a:t>
            </a:r>
          </a:p>
          <a:p>
            <a:r>
              <a:rPr lang="en-US" sz="2400" dirty="0" smtClean="0"/>
              <a:t>Accurate anatomy, fairly softly 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 skin</a:t>
            </a:r>
          </a:p>
          <a:p>
            <a:r>
              <a:rPr lang="en-US" sz="2400" dirty="0" err="1" smtClean="0"/>
              <a:t>Colour</a:t>
            </a:r>
            <a:r>
              <a:rPr lang="en-US" sz="2400" dirty="0" smtClean="0"/>
              <a:t> naturalistic</a:t>
            </a:r>
          </a:p>
          <a:p>
            <a:r>
              <a:rPr lang="en-US" sz="2400" dirty="0" smtClean="0"/>
              <a:t>Emotion important – facial expressions give strong impact of pathos</a:t>
            </a:r>
            <a:endParaRPr lang="en-CA" sz="2000" dirty="0" smtClean="0"/>
          </a:p>
          <a:p>
            <a:r>
              <a:rPr lang="en-US" sz="2000" dirty="0" smtClean="0"/>
              <a:t>DEEP SPACE – </a:t>
            </a:r>
            <a:r>
              <a:rPr lang="en-US" sz="2400" dirty="0" err="1" smtClean="0"/>
              <a:t>landsc</a:t>
            </a:r>
            <a:r>
              <a:rPr lang="en-US" sz="2400" dirty="0" smtClean="0"/>
              <a:t> in distance (but still in sharp focus)</a:t>
            </a:r>
          </a:p>
          <a:p>
            <a:r>
              <a:rPr lang="en-US" sz="2400" dirty="0" smtClean="0"/>
              <a:t>Halo reduced to thin gold line – more emphasis on earthly than spiritual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1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598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ART 10    ART HISTORY I</vt:lpstr>
      <vt:lpstr>EARLY RENAISSANCE  (C.1300 – 1400S)</vt:lpstr>
      <vt:lpstr>PowerPoint Presentation</vt:lpstr>
      <vt:lpstr>Compare Early Renaissance to Medieval Painting</vt:lpstr>
      <vt:lpstr>PowerPoint Presentation</vt:lpstr>
      <vt:lpstr>PowerPoint Presentation</vt:lpstr>
      <vt:lpstr>PowerPoint Presentation</vt:lpstr>
      <vt:lpstr>Notes p.11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 RENAISSANCE   (c.1500 – 1550)</vt:lpstr>
      <vt:lpstr>PowerPoint Presentation</vt:lpstr>
      <vt:lpstr>Notes p.13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   ART HISTORY I</dc:title>
  <dc:creator>Anne Enns</dc:creator>
  <cp:lastModifiedBy>Anne Enns</cp:lastModifiedBy>
  <cp:revision>1</cp:revision>
  <dcterms:created xsi:type="dcterms:W3CDTF">2017-01-12T23:14:41Z</dcterms:created>
  <dcterms:modified xsi:type="dcterms:W3CDTF">2017-01-12T23:17:25Z</dcterms:modified>
</cp:coreProperties>
</file>