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161808-3088-46DD-828D-E5FC217F6E5C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F083876-2EDC-4440-8860-10EB4B1B167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aculty.cua.edu/pennington/ChurchHistory220/LectureTwo/theodor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etc.usf.edu/clipart/73400/73426/73426_kalb_lg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828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66CC"/>
                </a:solidFill>
              </a:rPr>
              <a:t>Early Christian</a:t>
            </a:r>
          </a:p>
          <a:p>
            <a:r>
              <a:rPr lang="en-US" sz="4800" dirty="0" smtClean="0">
                <a:solidFill>
                  <a:srgbClr val="0066CC"/>
                </a:solidFill>
              </a:rPr>
              <a:t>Romanesque and Gothic</a:t>
            </a:r>
            <a:endParaRPr lang="en-US" sz="48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10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</a:br>
            <a:r>
              <a:rPr lang="en-US" sz="7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HISTORY I</a:t>
            </a:r>
            <a:endParaRPr lang="en-US" sz="7300" dirty="0">
              <a:solidFill>
                <a:schemeClr val="tx1">
                  <a:lumMod val="85000"/>
                  <a:lumOff val="1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nyu.edu/summer/2009/abroad/florence/bstevens/_Outside%20San%20Vit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2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faculty.cua.edu/pennington/ChurchHistory220/LectureTwo/JustinianMosa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8" y="0"/>
            <a:ext cx="4724400" cy="3330535"/>
          </a:xfrm>
          <a:prstGeom prst="rect">
            <a:avLst/>
          </a:prstGeom>
          <a:noFill/>
        </p:spPr>
      </p:pic>
      <p:pic>
        <p:nvPicPr>
          <p:cNvPr id="45060" name="Picture 4" descr="http://www.brooklynmuseum.org/eascfa/dinner_party/wiki/images/16.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3300"/>
            <a:ext cx="4762500" cy="3314700"/>
          </a:xfrm>
          <a:prstGeom prst="rect">
            <a:avLst/>
          </a:prstGeom>
          <a:noFill/>
        </p:spPr>
      </p:pic>
      <p:pic>
        <p:nvPicPr>
          <p:cNvPr id="45062" name="Picture 6" descr="http://www.brooklynmuseum.org/eascfa/dinner_party/wiki/images/16.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3609975" cy="4682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1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Good Shepherd Mosaic</a:t>
            </a:r>
          </a:p>
          <a:p>
            <a:r>
              <a:rPr lang="en-US" dirty="0" smtClean="0"/>
              <a:t>Christ as Good Shepherd: shows lingering influence of Roman ptg. in soft, natural </a:t>
            </a:r>
            <a:r>
              <a:rPr lang="en-US" dirty="0" err="1" smtClean="0"/>
              <a:t>colours</a:t>
            </a:r>
            <a:r>
              <a:rPr lang="en-US" dirty="0" smtClean="0"/>
              <a:t>, carefully </a:t>
            </a:r>
            <a:r>
              <a:rPr lang="en-US" dirty="0" err="1" smtClean="0"/>
              <a:t>modelled</a:t>
            </a:r>
            <a:r>
              <a:rPr lang="en-US" dirty="0" smtClean="0"/>
              <a:t> forms, natural landscape, &amp; sense of perspective.</a:t>
            </a:r>
          </a:p>
          <a:p>
            <a:endParaRPr lang="en-US" dirty="0"/>
          </a:p>
          <a:p>
            <a:r>
              <a:rPr lang="en-US" u="sng" dirty="0" smtClean="0"/>
              <a:t>Theodora and Court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yrs</a:t>
            </a:r>
            <a:r>
              <a:rPr lang="en-US" dirty="0" smtClean="0"/>
              <a:t> later, shows move away from Roman Realism to eastern BYZANTINE style in the brighter and more decorative </a:t>
            </a:r>
            <a:r>
              <a:rPr lang="en-US" dirty="0" err="1" smtClean="0"/>
              <a:t>colours</a:t>
            </a:r>
            <a:r>
              <a:rPr lang="en-US" dirty="0" smtClean="0"/>
              <a:t>, outlines, less </a:t>
            </a:r>
            <a:r>
              <a:rPr lang="en-US" dirty="0" err="1" smtClean="0"/>
              <a:t>modelling</a:t>
            </a:r>
            <a:r>
              <a:rPr lang="en-US" dirty="0" smtClean="0"/>
              <a:t>, all which contribute to an overall FLATNESS.</a:t>
            </a:r>
          </a:p>
          <a:p>
            <a:r>
              <a:rPr lang="en-US" dirty="0" smtClean="0"/>
              <a:t>Also, figures stiff and formal (like Archaic Greek sc.), staring straight ahead as if into another world.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Notes  p.8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78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ROMANESQUE </a:t>
            </a:r>
            <a:br>
              <a:rPr lang="en-US" dirty="0" smtClean="0"/>
            </a:b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sz="3600" dirty="0" smtClean="0"/>
              <a:t>c.1050-1125</a:t>
            </a:r>
            <a:endParaRPr lang="en-US" sz="3600" dirty="0"/>
          </a:p>
        </p:txBody>
      </p:sp>
      <p:pic>
        <p:nvPicPr>
          <p:cNvPr id="1026" name="Picture 2" descr="http://upload.wikimedia.org/wikipedia/commons/d/dd/France_Caen_Saint-Etienne_facad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0887"/>
            <a:ext cx="3654864" cy="5890071"/>
          </a:xfrm>
          <a:prstGeom prst="rect">
            <a:avLst/>
          </a:prstGeom>
          <a:noFill/>
        </p:spPr>
      </p:pic>
      <p:pic>
        <p:nvPicPr>
          <p:cNvPr id="1030" name="Picture 6" descr="http://freepages.genealogy.rootsweb.ancestry.com/~royalancestors/churches/peverel/round_chu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453995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1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Early Christian</a:t>
            </a:r>
            <a:endParaRPr lang="en-US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Romanesque</a:t>
            </a:r>
            <a:endParaRPr lang="en-US" dirty="0"/>
          </a:p>
        </p:txBody>
      </p:sp>
      <p:pic>
        <p:nvPicPr>
          <p:cNvPr id="4" name="Picture 2" descr="http://upload.wikimedia.org/wikipedia/commons/d/dd/France_Caen_Saint-Etienne_facad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3654864" cy="5890071"/>
          </a:xfrm>
          <a:prstGeom prst="rect">
            <a:avLst/>
          </a:prstGeom>
          <a:noFill/>
        </p:spPr>
      </p:pic>
      <p:pic>
        <p:nvPicPr>
          <p:cNvPr id="5" name="Picture 4" descr="http://www.rositour.it/Italia/Emilia/Ravenna/S.%20Apollinare%20in%20Classe_ester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713233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7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  Early Christian                           Romanesque  </a:t>
            </a:r>
            <a:endParaRPr lang="en-US" sz="3200" dirty="0"/>
          </a:p>
        </p:txBody>
      </p:sp>
      <p:pic>
        <p:nvPicPr>
          <p:cNvPr id="48130" name="Picture 2" descr="http://www.france-horizons.com/Normandie/14-Calvados/Caen/photos-monuments/nef-saint-etienne-ca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89682" cy="4149150"/>
          </a:xfrm>
          <a:prstGeom prst="rect">
            <a:avLst/>
          </a:prstGeom>
          <a:noFill/>
        </p:spPr>
      </p:pic>
      <p:pic>
        <p:nvPicPr>
          <p:cNvPr id="5" name="Picture 4" descr="http://sobreitalia.com/wp-content/uploads/2009/05/san-apollinare-in-clas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648200" cy="3814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3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lh6.ggpht.com/_j4Z6OyB0V_I/Rzsx5tSs2SI/AAAAAAAAA_8/I7wfBfm_6BE/nave+elevation+eti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343400" cy="6304936"/>
          </a:xfrm>
          <a:prstGeom prst="rect">
            <a:avLst/>
          </a:prstGeom>
          <a:noFill/>
        </p:spPr>
      </p:pic>
      <p:pic>
        <p:nvPicPr>
          <p:cNvPr id="47111" name="Picture 7" descr="C:\Documents and Settings\anne.Enns\My Documents\My Pictures\Cambridge 06\Cambridge Feb. 2006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5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  Early Christian                           Romanesque  </a:t>
            </a:r>
            <a:endParaRPr lang="en-US" sz="3200" dirty="0"/>
          </a:p>
        </p:txBody>
      </p:sp>
      <p:pic>
        <p:nvPicPr>
          <p:cNvPr id="48130" name="Picture 2" descr="http://www.france-horizons.com/Normandie/14-Calvados/Caen/photos-monuments/nef-saint-etienne-ca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89682" cy="4149150"/>
          </a:xfrm>
          <a:prstGeom prst="rect">
            <a:avLst/>
          </a:prstGeom>
          <a:noFill/>
        </p:spPr>
      </p:pic>
      <p:pic>
        <p:nvPicPr>
          <p:cNvPr id="5" name="Picture 4" descr="http://sobreitalia.com/wp-content/uploads/2009/05/san-apollinare-in-clas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648200" cy="3814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4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Ext. now important visually – now includes details.</a:t>
            </a:r>
          </a:p>
          <a:p>
            <a:pPr marL="0" indent="0">
              <a:buNone/>
            </a:pPr>
            <a:r>
              <a:rPr lang="en-US" sz="2000" dirty="0" smtClean="0"/>
              <a:t>    How?</a:t>
            </a:r>
          </a:p>
          <a:p>
            <a:r>
              <a:rPr lang="en-US" sz="2000" dirty="0" smtClean="0"/>
              <a:t>2 towers on façade.</a:t>
            </a:r>
          </a:p>
          <a:p>
            <a:r>
              <a:rPr lang="en-US" sz="2000" dirty="0" smtClean="0"/>
              <a:t>Organized into 3 sections vertically &amp; horizontally, &amp; in towers (reflects TRINITY).</a:t>
            </a:r>
          </a:p>
          <a:p>
            <a:r>
              <a:rPr lang="en-US" sz="2000" dirty="0" smtClean="0"/>
              <a:t>Buttresses included to support heavy walls. ROUND ARCH allowed for greater height than E. Chr. Churches.</a:t>
            </a:r>
          </a:p>
          <a:p>
            <a:endParaRPr lang="en-US" sz="2000" dirty="0"/>
          </a:p>
          <a:p>
            <a:r>
              <a:rPr lang="en-US" sz="2400" dirty="0" smtClean="0"/>
              <a:t>St.-Etienne (Interior)</a:t>
            </a:r>
          </a:p>
          <a:p>
            <a:r>
              <a:rPr lang="en-US" sz="2000" dirty="0" smtClean="0"/>
              <a:t>3 </a:t>
            </a:r>
            <a:r>
              <a:rPr lang="en-US" sz="2000" dirty="0" err="1" smtClean="0"/>
              <a:t>storeys</a:t>
            </a:r>
            <a:r>
              <a:rPr lang="en-US" sz="2000" dirty="0" smtClean="0"/>
              <a:t> of approximately equal height</a:t>
            </a:r>
          </a:p>
          <a:p>
            <a:r>
              <a:rPr lang="en-US" sz="2000" dirty="0" err="1" smtClean="0"/>
              <a:t>Storeys</a:t>
            </a:r>
            <a:r>
              <a:rPr lang="en-US" sz="2000" dirty="0" smtClean="0"/>
              <a:t> joined by “engaged” columns to try eye upwards</a:t>
            </a:r>
          </a:p>
          <a:p>
            <a:r>
              <a:rPr lang="en-US" sz="2000" dirty="0" smtClean="0"/>
              <a:t>Church higher than E. </a:t>
            </a:r>
            <a:r>
              <a:rPr lang="en-US" sz="2000" dirty="0" err="1" smtClean="0"/>
              <a:t>chr.</a:t>
            </a:r>
            <a:r>
              <a:rPr lang="en-US" sz="2000" dirty="0" smtClean="0"/>
              <a:t>, with heavy walls &amp; somewhat larger windows.</a:t>
            </a:r>
          </a:p>
          <a:p>
            <a:r>
              <a:rPr lang="en-US" sz="2000" dirty="0" smtClean="0"/>
              <a:t>Instead of flat, </a:t>
            </a:r>
            <a:r>
              <a:rPr lang="en-US" sz="2000" dirty="0" err="1" smtClean="0"/>
              <a:t>panelled</a:t>
            </a:r>
            <a:r>
              <a:rPr lang="en-US" sz="2000" dirty="0" smtClean="0"/>
              <a:t> E. Chr. Ceiling, groin vault with ROUND</a:t>
            </a:r>
            <a:r>
              <a:rPr lang="en-US" sz="2400" dirty="0" smtClean="0"/>
              <a:t> </a:t>
            </a:r>
            <a:r>
              <a:rPr lang="en-US" sz="2000" dirty="0" smtClean="0"/>
              <a:t>arch allows for larger interior.</a:t>
            </a:r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Notes. P.10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en-US" sz="2800" dirty="0" smtClean="0"/>
              <a:t>St.-Etienne (Exterior)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431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GOTHIC ARCHITECTURE  (</a:t>
            </a:r>
            <a:r>
              <a:rPr lang="en-US" sz="3200" dirty="0" smtClean="0"/>
              <a:t>c.1125 – 1400)</a:t>
            </a:r>
            <a:endParaRPr lang="en-US" sz="3200" dirty="0"/>
          </a:p>
        </p:txBody>
      </p:sp>
      <p:pic>
        <p:nvPicPr>
          <p:cNvPr id="1026" name="Picture 2" descr="http://upload.wikimedia.org/wikipedia/commons/2/2a/Notre_Dame_de_Paris_(front_side).jpg"/>
          <p:cNvPicPr>
            <a:picLocks noChangeAspect="1" noChangeArrowheads="1"/>
          </p:cNvPicPr>
          <p:nvPr/>
        </p:nvPicPr>
        <p:blipFill>
          <a:blip r:embed="rId2" cstate="print"/>
          <a:srcRect l="22135"/>
          <a:stretch>
            <a:fillRect/>
          </a:stretch>
        </p:blipFill>
        <p:spPr bwMode="auto">
          <a:xfrm>
            <a:off x="0" y="1983173"/>
            <a:ext cx="5060805" cy="4874827"/>
          </a:xfrm>
          <a:prstGeom prst="rect">
            <a:avLst/>
          </a:prstGeom>
          <a:noFill/>
        </p:spPr>
      </p:pic>
      <p:pic>
        <p:nvPicPr>
          <p:cNvPr id="1028" name="Picture 4" descr="http://image18.webshots.com/18/2/89/94/354228994YJdRVZ_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86" y="1219200"/>
            <a:ext cx="3888414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6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EARLY CHRISTIAN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/>
              <a:t>(c.100 – 500s CE)</a:t>
            </a:r>
            <a:endParaRPr lang="en-US" sz="4000" dirty="0"/>
          </a:p>
        </p:txBody>
      </p:sp>
      <p:pic>
        <p:nvPicPr>
          <p:cNvPr id="35844" name="Picture 4" descr="http://farm2.static.flickr.com/1396/951366875_1762e6c7e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023100" cy="52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1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 descr="http://edsphotoblog.com/wp-content/photos/800px/0211_notre_dame.jpg"/>
          <p:cNvPicPr>
            <a:picLocks noChangeAspect="1" noChangeArrowheads="1"/>
          </p:cNvPicPr>
          <p:nvPr/>
        </p:nvPicPr>
        <p:blipFill>
          <a:blip r:embed="rId2" cstate="print"/>
          <a:srcRect t="3392"/>
          <a:stretch>
            <a:fillRect/>
          </a:stretch>
        </p:blipFill>
        <p:spPr bwMode="auto">
          <a:xfrm>
            <a:off x="685800" y="944890"/>
            <a:ext cx="7620000" cy="5208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8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www.witiger.com/centennialcollege/GNED117/notredam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755693" cy="5035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4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blogs.newamericamedia.org/images/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762500" cy="4762500"/>
          </a:xfrm>
          <a:prstGeom prst="rect">
            <a:avLst/>
          </a:prstGeom>
          <a:noFill/>
        </p:spPr>
      </p:pic>
      <p:pic>
        <p:nvPicPr>
          <p:cNvPr id="55300" name="Picture 4" descr="http://static.photo.net/attachments/bboard/00F/00FhGL-28893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2286000"/>
            <a:ext cx="4257675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upload.wikimedia.org/wikipedia/commons/8/8a/Reims_Cathedral,_interior_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"/>
            <a:ext cx="3886200" cy="5178649"/>
          </a:xfrm>
          <a:prstGeom prst="rect">
            <a:avLst/>
          </a:prstGeom>
          <a:noFill/>
        </p:spPr>
      </p:pic>
      <p:pic>
        <p:nvPicPr>
          <p:cNvPr id="56324" name="Picture 4" descr="http://imagecache5.art.com/p/LRG/22/2241/TGHZD00Z/jim-zuckerman-interior-of-notre-dame-cathedral-with-pipe-organ-in-background-paris-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9550"/>
            <a:ext cx="4038600" cy="3028950"/>
          </a:xfrm>
          <a:prstGeom prst="rect">
            <a:avLst/>
          </a:prstGeom>
          <a:noFill/>
        </p:spPr>
      </p:pic>
      <p:pic>
        <p:nvPicPr>
          <p:cNvPr id="56326" name="Picture 6" descr="http://www.esmg.mcgill.ca/chris%27%20cathedrals/IMG_0059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514643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r>
              <a:rPr lang="en-US" dirty="0" smtClean="0"/>
              <a:t>Romanesque                                          Gothic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h6.ggpht.com/_j4Z6OyB0V_I/Rzsx5tSs2SI/AAAAAAAAA_8/I7wfBfm_6BE/nave+elevation+eti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832013" cy="5562600"/>
          </a:xfrm>
          <a:prstGeom prst="rect">
            <a:avLst/>
          </a:prstGeom>
          <a:noFill/>
        </p:spPr>
      </p:pic>
      <p:pic>
        <p:nvPicPr>
          <p:cNvPr id="77826" name="Picture 2" descr="http://www.albany.edu/finearts/media/fac_dressler-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839472" cy="537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2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3 sections, 2 towers</a:t>
            </a:r>
          </a:p>
          <a:p>
            <a:r>
              <a:rPr lang="en-US" sz="2400" dirty="0" smtClean="0"/>
              <a:t>HIGHLY articulated façade, with sc. in all doorways &amp; frieze above doors.</a:t>
            </a:r>
          </a:p>
          <a:p>
            <a:r>
              <a:rPr lang="en-US" sz="2400" dirty="0" smtClean="0"/>
              <a:t>“Rose” window above central doorway</a:t>
            </a:r>
          </a:p>
          <a:p>
            <a:r>
              <a:rPr lang="en-US" sz="2400" dirty="0" smtClean="0"/>
              <a:t>Higher; more windows, lighter walls, supported by FLYING BUTTRESSES. POINTED ARCH allowed for greater heights than Romanesque.</a:t>
            </a:r>
          </a:p>
          <a:p>
            <a:endParaRPr lang="en-US" sz="2800" dirty="0"/>
          </a:p>
          <a:p>
            <a:r>
              <a:rPr lang="en-US" sz="2800" dirty="0" smtClean="0"/>
              <a:t>Notre Dame  (interior)</a:t>
            </a:r>
          </a:p>
          <a:p>
            <a:r>
              <a:rPr lang="en-US" sz="2400" dirty="0" smtClean="0"/>
              <a:t>Taller than Romanesque, “closer” to God. Vault at highest pt. is 125’</a:t>
            </a:r>
          </a:p>
          <a:p>
            <a:r>
              <a:rPr lang="en-US" sz="2400" dirty="0" smtClean="0"/>
              <a:t>Large stained glass windows, more “heavenly” light</a:t>
            </a:r>
          </a:p>
          <a:p>
            <a:r>
              <a:rPr lang="en-US" sz="2400" dirty="0" smtClean="0"/>
              <a:t>Clusters of engaged columns like tree trunks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Notes p. 10</a:t>
            </a:r>
            <a:br>
              <a:rPr lang="en-US" sz="3200" dirty="0" smtClean="0"/>
            </a:br>
            <a:r>
              <a:rPr lang="en-US" sz="3200" dirty="0" smtClean="0"/>
              <a:t>    Notre Dame, Paris  (exterior)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979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Romanesque Sculpture</a:t>
            </a:r>
            <a:endParaRPr lang="en-US" dirty="0"/>
          </a:p>
        </p:txBody>
      </p:sp>
      <p:pic>
        <p:nvPicPr>
          <p:cNvPr id="50178" name="Picture 2" descr="http://www.shafe.co.uk/crystal/images/lshafe/Autun_tympanum_Last_Jud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02693" cy="509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7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myartprints.com/kunst/gislebertus/chosen_ones_detail_tympanum_d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286250" cy="3124200"/>
          </a:xfrm>
          <a:prstGeom prst="rect">
            <a:avLst/>
          </a:prstGeom>
          <a:noFill/>
        </p:spPr>
      </p:pic>
      <p:pic>
        <p:nvPicPr>
          <p:cNvPr id="51204" name="Picture 4" descr="http://www.sacred-destinations.com/france/autun-cathedral-photos/slides/xti_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476750" cy="2979074"/>
          </a:xfrm>
          <a:prstGeom prst="rect">
            <a:avLst/>
          </a:prstGeom>
          <a:noFill/>
        </p:spPr>
      </p:pic>
      <p:pic>
        <p:nvPicPr>
          <p:cNvPr id="51206" name="Picture 6" descr="http://www.inform.umd.edu/Caprina/Images/ARTH200/187-239/200-2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685800"/>
            <a:ext cx="4467225" cy="537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s://www.kunstkopie.ch/kunst/anonymous/christ_glorydetail_judgement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3800475" cy="559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5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Relief sc., </a:t>
            </a:r>
            <a:r>
              <a:rPr lang="en-US" dirty="0" err="1"/>
              <a:t>i</a:t>
            </a:r>
            <a:r>
              <a:rPr lang="en-US" dirty="0" err="1" smtClean="0"/>
              <a:t>e</a:t>
            </a:r>
            <a:r>
              <a:rPr lang="en-US" dirty="0" smtClean="0"/>
              <a:t>. attached to wall; therefore an integral part of architecture</a:t>
            </a:r>
          </a:p>
          <a:p>
            <a:r>
              <a:rPr lang="en-US" dirty="0" smtClean="0"/>
              <a:t>“Last Judgment” a common subj. aimed at teaching gospel to illiterate peasants (warning!)</a:t>
            </a:r>
          </a:p>
          <a:p>
            <a:r>
              <a:rPr lang="en-US" dirty="0" smtClean="0"/>
              <a:t>elongated, flat, “stylized” figures</a:t>
            </a:r>
          </a:p>
          <a:p>
            <a:r>
              <a:rPr lang="en-US" dirty="0" smtClean="0"/>
              <a:t>Christ stares straight ahead, as if in ecstasy.</a:t>
            </a:r>
          </a:p>
          <a:p>
            <a:r>
              <a:rPr lang="en-US" dirty="0" smtClean="0"/>
              <a:t>Grotesque, spidery demons suggest superstitious ideas.</a:t>
            </a:r>
          </a:p>
          <a:p>
            <a:r>
              <a:rPr lang="en-US" dirty="0" smtClean="0"/>
              <a:t>Scene is “hierarchical”, </a:t>
            </a:r>
            <a:r>
              <a:rPr lang="en-US" dirty="0" err="1" smtClean="0"/>
              <a:t>ie</a:t>
            </a:r>
            <a:r>
              <a:rPr lang="en-US" dirty="0" smtClean="0"/>
              <a:t>. size is according to importance; therefore, Christ is the largest (influence of Byzantine, shows up in Medieval ptg.)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Notes p.10</a:t>
            </a:r>
            <a:br>
              <a:rPr lang="en-US" sz="3200" dirty="0" smtClean="0"/>
            </a:br>
            <a:r>
              <a:rPr lang="en-US" sz="3200" dirty="0" smtClean="0"/>
              <a:t>Tympanum of </a:t>
            </a:r>
            <a:r>
              <a:rPr lang="en-US" sz="3200" dirty="0" err="1" smtClean="0"/>
              <a:t>Autun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6931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West End               Nave             Aisles                  Apse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Narthex</a:t>
            </a:r>
            <a:endParaRPr lang="en-CA" sz="2800" dirty="0"/>
          </a:p>
        </p:txBody>
      </p:sp>
      <p:pic>
        <p:nvPicPr>
          <p:cNvPr id="1026" name="Picture 2" descr="http://etc.usf.edu/clipart/73400/73426/73426_kalb_lg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5935" y="224463"/>
            <a:ext cx="3115926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447800" y="1676400"/>
            <a:ext cx="304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90600" y="3886200"/>
            <a:ext cx="228599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37338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81600" y="4572000"/>
            <a:ext cx="228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953000" y="2438400"/>
            <a:ext cx="8382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086600" y="3657600"/>
            <a:ext cx="761999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Gothic Sculpture</a:t>
            </a:r>
            <a:endParaRPr lang="en-US" dirty="0"/>
          </a:p>
        </p:txBody>
      </p:sp>
      <p:pic>
        <p:nvPicPr>
          <p:cNvPr id="58370" name="Picture 2" descr="Click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195950" cy="48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6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10" descr="Reims - Cathédrale Notre-D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953000" cy="3656965"/>
          </a:xfrm>
          <a:prstGeom prst="rect">
            <a:avLst/>
          </a:prstGeom>
          <a:noFill/>
        </p:spPr>
      </p:pic>
      <p:pic>
        <p:nvPicPr>
          <p:cNvPr id="5" name="Picture 8" descr="http://farm2.static.flickr.com/1063/3266800897_32e43c21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7994"/>
            <a:ext cx="4013735" cy="660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5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Gabriel’s visit to Mary, announcing that she will give birth to the Christ Child; on OUTSIDE of church</a:t>
            </a:r>
          </a:p>
          <a:p>
            <a:r>
              <a:rPr lang="en-US" dirty="0" smtClean="0"/>
              <a:t>Figs. free-standing instead of in relief; they “move away” from the wall &amp; have a life of their own, instead of being so much a part of architecture.</a:t>
            </a:r>
          </a:p>
          <a:p>
            <a:r>
              <a:rPr lang="en-US" dirty="0" smtClean="0"/>
              <a:t>Figs. Are more natural-looking &amp; graceful; they appear to move as humans.</a:t>
            </a:r>
          </a:p>
          <a:p>
            <a:r>
              <a:rPr lang="en-US" dirty="0" smtClean="0"/>
              <a:t>Drapery folds are more realistic (like Classical Greek), facial expressions (smile!) indicate interaction between the two.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Annunciation Figures at Rheims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5546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emiliaromagnacitta.it/comuni/fotoravenna/ravenna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9276" cy="417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1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Typical of the period; follows above pattern</a:t>
            </a:r>
          </a:p>
          <a:p>
            <a:r>
              <a:rPr lang="en-US" dirty="0" smtClean="0"/>
              <a:t>1. rounded apse</a:t>
            </a:r>
          </a:p>
          <a:p>
            <a:r>
              <a:rPr lang="en-US" dirty="0" smtClean="0"/>
              <a:t>2. 2 outside aisles; 2 </a:t>
            </a:r>
            <a:r>
              <a:rPr lang="en-US" dirty="0" err="1" smtClean="0"/>
              <a:t>storeys</a:t>
            </a:r>
            <a:r>
              <a:rPr lang="en-US" dirty="0" smtClean="0"/>
              <a:t> (aisle &amp; clerestory)</a:t>
            </a:r>
          </a:p>
          <a:p>
            <a:r>
              <a:rPr lang="en-US" dirty="0" smtClean="0"/>
              <a:t>3. colonnades separate nave &amp; aisles</a:t>
            </a:r>
          </a:p>
          <a:p>
            <a:r>
              <a:rPr lang="en-US" dirty="0" smtClean="0"/>
              <a:t>4. interior decorated with MOSAIC, FRESCO and COLOURED MARBLES: reflects Christian principle of the IMPORTANCE OF INNER OVER OUTER BEAUTY.</a:t>
            </a:r>
          </a:p>
          <a:p>
            <a:r>
              <a:rPr lang="en-US" dirty="0" smtClean="0"/>
              <a:t>5. exterior is plain red brick.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San </a:t>
            </a:r>
            <a:r>
              <a:rPr lang="en-US" sz="2800" dirty="0" err="1" smtClean="0"/>
              <a:t>Apollinare</a:t>
            </a:r>
            <a:r>
              <a:rPr lang="en-US" sz="2800" dirty="0" smtClean="0"/>
              <a:t> in </a:t>
            </a:r>
            <a:r>
              <a:rPr lang="en-US" sz="2800" dirty="0" err="1" smtClean="0"/>
              <a:t>Classe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360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campus.belmont.edu/honors/ECArchThree/RavennaGallaPlacidia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67375" cy="3961069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7/77/Meister_des_Mausoleums_der_Galla_Placidia_in_Ravenna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2971800" cy="4024313"/>
          </a:xfrm>
          <a:prstGeom prst="rect">
            <a:avLst/>
          </a:prstGeom>
          <a:noFill/>
        </p:spPr>
      </p:pic>
      <p:pic>
        <p:nvPicPr>
          <p:cNvPr id="41990" name="Picture 6" descr="http://rolfgross.dreamhosters.com/Cathedrals-GE/GallaPlaci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71900"/>
            <a:ext cx="4114800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2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 image made up of small pieces of manufactured </a:t>
            </a:r>
            <a:r>
              <a:rPr lang="en-US" sz="4800" dirty="0" err="1" smtClean="0"/>
              <a:t>coloured</a:t>
            </a:r>
            <a:r>
              <a:rPr lang="en-US" sz="4800" dirty="0" smtClean="0"/>
              <a:t> glass called “</a:t>
            </a:r>
            <a:r>
              <a:rPr lang="en-US" sz="4800" dirty="0" err="1" smtClean="0"/>
              <a:t>tessarae</a:t>
            </a:r>
            <a:r>
              <a:rPr lang="en-US" sz="4800" dirty="0" smtClean="0"/>
              <a:t>”, from the Latin for “cubes”.</a:t>
            </a:r>
            <a:endParaRPr lang="en-CA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Notes p.8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Mosaic?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64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kathyreba.com/_gallery/d/571-2/ga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67550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9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8916" name="AutoShape 4" descr="http://www.panoramio.com/photos/original/7167321.jpg"/>
          <p:cNvSpPr>
            <a:spLocks noChangeAspect="1" noChangeArrowheads="1"/>
          </p:cNvSpPr>
          <p:nvPr/>
        </p:nvSpPr>
        <p:spPr bwMode="auto">
          <a:xfrm>
            <a:off x="63500" y="-136525"/>
            <a:ext cx="83248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http://www.panoramio.com/photos/original/7167321.jpg"/>
          <p:cNvSpPr>
            <a:spLocks noChangeAspect="1" noChangeArrowheads="1"/>
          </p:cNvSpPr>
          <p:nvPr/>
        </p:nvSpPr>
        <p:spPr bwMode="auto">
          <a:xfrm>
            <a:off x="63500" y="-136525"/>
            <a:ext cx="8324850" cy="557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farm1.static.flickr.com/66/176987882_d7f17a51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78500" cy="433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9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623</Words>
  <Application>Microsoft Office PowerPoint</Application>
  <PresentationFormat>On-screen Show (4:3)</PresentationFormat>
  <Paragraphs>75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ART 10    ART HISTORY I</vt:lpstr>
      <vt:lpstr>EARLY CHRISTIAN  (c.100 – 500s CE)</vt:lpstr>
      <vt:lpstr>Narthex</vt:lpstr>
      <vt:lpstr>PowerPoint Presentation</vt:lpstr>
      <vt:lpstr>San Apollinare in Classe</vt:lpstr>
      <vt:lpstr>PowerPoint Presentation</vt:lpstr>
      <vt:lpstr>Notes p.8 What is Mosaic?</vt:lpstr>
      <vt:lpstr>PowerPoint Presentation</vt:lpstr>
      <vt:lpstr>PowerPoint Presentation</vt:lpstr>
      <vt:lpstr>PowerPoint Presentation</vt:lpstr>
      <vt:lpstr>PowerPoint Presentation</vt:lpstr>
      <vt:lpstr>Notes  p.8 </vt:lpstr>
      <vt:lpstr>ROMANESQUE  ARCHITECTURE c.1050-1125</vt:lpstr>
      <vt:lpstr>                         Romanesque</vt:lpstr>
      <vt:lpstr>      Early Christian                           Romanesque  </vt:lpstr>
      <vt:lpstr>PowerPoint Presentation</vt:lpstr>
      <vt:lpstr>      Early Christian                           Romanesque  </vt:lpstr>
      <vt:lpstr>Notes. P.10     St.-Etienne (Exterior)</vt:lpstr>
      <vt:lpstr>GOTHIC ARCHITECTURE  (c.1125 – 1400)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p. 10     Notre Dame, Paris  (exterior)</vt:lpstr>
      <vt:lpstr>Romanesque Sculpture</vt:lpstr>
      <vt:lpstr>PowerPoint Presentation</vt:lpstr>
      <vt:lpstr>PowerPoint Presentation</vt:lpstr>
      <vt:lpstr>Notes p.10 Tympanum of Autun</vt:lpstr>
      <vt:lpstr>Gothic Sculpture</vt:lpstr>
      <vt:lpstr>PowerPoint Presentation</vt:lpstr>
      <vt:lpstr>Annunciation Figures at Rheims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   ART HISTORY I</dc:title>
  <dc:creator>Anne Enns</dc:creator>
  <cp:lastModifiedBy>Anne Enns</cp:lastModifiedBy>
  <cp:revision>1</cp:revision>
  <dcterms:created xsi:type="dcterms:W3CDTF">2017-01-12T23:09:17Z</dcterms:created>
  <dcterms:modified xsi:type="dcterms:W3CDTF">2017-01-12T23:13:13Z</dcterms:modified>
</cp:coreProperties>
</file>