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50758-0CAB-40C9-A7B1-052CCDC89BE8}" type="datetimeFigureOut">
              <a:rPr lang="en-CA" smtClean="0"/>
              <a:t>2017-01-12</a:t>
            </a:fld>
            <a:endParaRPr lang="en-C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EB481-105A-4EE0-968E-843FC07649EB}" type="slidenum">
              <a:rPr lang="en-CA" smtClean="0"/>
              <a:t>‹#›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50758-0CAB-40C9-A7B1-052CCDC89BE8}" type="datetimeFigureOut">
              <a:rPr lang="en-CA" smtClean="0"/>
              <a:t>2017-01-12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EB481-105A-4EE0-968E-843FC07649E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50758-0CAB-40C9-A7B1-052CCDC89BE8}" type="datetimeFigureOut">
              <a:rPr lang="en-CA" smtClean="0"/>
              <a:t>2017-01-12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EB481-105A-4EE0-968E-843FC07649E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D850758-0CAB-40C9-A7B1-052CCDC89BE8}" type="datetimeFigureOut">
              <a:rPr lang="en-CA" smtClean="0"/>
              <a:t>2017-01-12</a:t>
            </a:fld>
            <a:endParaRPr lang="en-C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DBEB481-105A-4EE0-968E-843FC07649EB}" type="slidenum">
              <a:rPr lang="en-CA" smtClean="0"/>
              <a:t>‹#›</a:t>
            </a:fld>
            <a:endParaRPr lang="en-C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50758-0CAB-40C9-A7B1-052CCDC89BE8}" type="datetimeFigureOut">
              <a:rPr lang="en-CA" smtClean="0"/>
              <a:t>2017-01-12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EB481-105A-4EE0-968E-843FC07649EB}" type="slidenum">
              <a:rPr lang="en-CA" smtClean="0"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50758-0CAB-40C9-A7B1-052CCDC89BE8}" type="datetimeFigureOut">
              <a:rPr lang="en-CA" smtClean="0"/>
              <a:t>2017-01-12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EB481-105A-4EE0-968E-843FC07649EB}" type="slidenum">
              <a:rPr lang="en-CA" smtClean="0"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EB481-105A-4EE0-968E-843FC07649EB}" type="slidenum">
              <a:rPr lang="en-CA" smtClean="0"/>
              <a:t>‹#›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50758-0CAB-40C9-A7B1-052CCDC89BE8}" type="datetimeFigureOut">
              <a:rPr lang="en-CA" smtClean="0"/>
              <a:t>2017-01-12</a:t>
            </a:fld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50758-0CAB-40C9-A7B1-052CCDC89BE8}" type="datetimeFigureOut">
              <a:rPr lang="en-CA" smtClean="0"/>
              <a:t>2017-01-12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EB481-105A-4EE0-968E-843FC07649EB}" type="slidenum">
              <a:rPr lang="en-CA" smtClean="0"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50758-0CAB-40C9-A7B1-052CCDC89BE8}" type="datetimeFigureOut">
              <a:rPr lang="en-CA" smtClean="0"/>
              <a:t>2017-01-12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EB481-105A-4EE0-968E-843FC07649E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D850758-0CAB-40C9-A7B1-052CCDC89BE8}" type="datetimeFigureOut">
              <a:rPr lang="en-CA" smtClean="0"/>
              <a:t>2017-01-12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DBEB481-105A-4EE0-968E-843FC07649EB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50758-0CAB-40C9-A7B1-052CCDC89BE8}" type="datetimeFigureOut">
              <a:rPr lang="en-CA" smtClean="0"/>
              <a:t>2017-01-12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EB481-105A-4EE0-968E-843FC07649EB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D850758-0CAB-40C9-A7B1-052CCDC89BE8}" type="datetimeFigureOut">
              <a:rPr lang="en-CA" smtClean="0"/>
              <a:t>2017-01-12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DBEB481-105A-4EE0-968E-843FC07649EB}" type="slidenum">
              <a:rPr lang="en-CA" smtClean="0"/>
              <a:t>‹#›</a:t>
            </a:fld>
            <a:endParaRPr lang="en-CA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962400"/>
            <a:ext cx="7854696" cy="18288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0066CC"/>
                </a:solidFill>
              </a:rPr>
              <a:t>Egyptian</a:t>
            </a:r>
          </a:p>
          <a:p>
            <a:r>
              <a:rPr lang="en-US" sz="4800" dirty="0" smtClean="0">
                <a:solidFill>
                  <a:srgbClr val="0066CC"/>
                </a:solidFill>
              </a:rPr>
              <a:t>Greek and Roman</a:t>
            </a:r>
            <a:endParaRPr lang="en-US" sz="4800" dirty="0">
              <a:solidFill>
                <a:srgbClr val="0066C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321945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ell MT" pitchFamily="18" charset="0"/>
              </a:rPr>
              <a:t>ART 10  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ell MT" pitchFamily="18" charset="0"/>
              </a:rPr>
              <a:t/>
            </a:r>
            <a:b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ell MT" pitchFamily="18" charset="0"/>
              </a:rPr>
            </a:br>
            <a:r>
              <a:rPr lang="en-US" sz="7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ell MT" pitchFamily="18" charset="0"/>
              </a:rPr>
              <a:t>ART HISTORY I</a:t>
            </a:r>
            <a:endParaRPr lang="en-US" sz="7300" dirty="0">
              <a:solidFill>
                <a:schemeClr val="tx1">
                  <a:lumMod val="85000"/>
                  <a:lumOff val="15000"/>
                </a:schemeClr>
              </a:solidFill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87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026" name="Picture 2" descr="http://spqr360.com/images/article_images/roman_archite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1" y="266713"/>
            <a:ext cx="4114800" cy="325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akingthemodernworld.org.uk/learning_modules/maths/02.TU.03/img/IM.1470_z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491" y="3890771"/>
            <a:ext cx="4495800" cy="296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ar-hire-centre.co.uk/photos/guides/big_110_rome___constantine_s_archwa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764" y="420255"/>
            <a:ext cx="4648200" cy="309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library.csi.cuny.edu/roccos/art203/panthe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3586726"/>
            <a:ext cx="2514600" cy="327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10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1079785"/>
              </p:ext>
            </p:extLst>
          </p:nvPr>
        </p:nvGraphicFramePr>
        <p:xfrm>
          <a:off x="457200" y="838200"/>
          <a:ext cx="8229600" cy="59687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48032">
                <a:tc>
                  <a:txBody>
                    <a:bodyPr/>
                    <a:lstStyle/>
                    <a:p>
                      <a:r>
                        <a:rPr lang="en-US" dirty="0" smtClean="0"/>
                        <a:t>Greek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Roman</a:t>
                      </a:r>
                    </a:p>
                  </a:txBody>
                  <a:tcPr/>
                </a:tc>
              </a:tr>
              <a:tr h="552071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Greek Orders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000" dirty="0" smtClean="0"/>
                        <a:t>Doric – simplest: no base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000" dirty="0" smtClean="0"/>
                        <a:t>Ionic – scroll</a:t>
                      </a:r>
                      <a:r>
                        <a:rPr lang="en-US" sz="2000" baseline="0" dirty="0" smtClean="0"/>
                        <a:t> on capital, has a base, more slender proportions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000" baseline="0" dirty="0" smtClean="0"/>
                        <a:t>Corinthian – </a:t>
                      </a:r>
                      <a:r>
                        <a:rPr lang="en-US" sz="2000" baseline="0" dirty="0" err="1" smtClean="0"/>
                        <a:t>acanthas</a:t>
                      </a:r>
                      <a:r>
                        <a:rPr lang="en-US" sz="2000" baseline="0" dirty="0" smtClean="0"/>
                        <a:t> leaves on capital, has base.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Romans learned about archit. Engineering,</a:t>
                      </a:r>
                      <a:r>
                        <a:rPr lang="en-US" sz="2000" baseline="0" dirty="0" smtClean="0"/>
                        <a:t> town planning, and surveying from Etruscans.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000" baseline="0" dirty="0" smtClean="0"/>
                        <a:t>Rediscovered concrete; flexible, strong, cheap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000" baseline="0" dirty="0" smtClean="0"/>
                        <a:t>Arch and Vault system: 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US" sz="2000" baseline="0" dirty="0" smtClean="0"/>
                        <a:t>Allowed for taller and wider bldgs.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US" sz="2000" baseline="0" dirty="0" smtClean="0"/>
                        <a:t>Created </a:t>
                      </a:r>
                      <a:r>
                        <a:rPr lang="en-US" sz="2000" baseline="0" smtClean="0"/>
                        <a:t>2 kinds </a:t>
                      </a:r>
                      <a:r>
                        <a:rPr lang="en-US" sz="2000" baseline="0" dirty="0" smtClean="0"/>
                        <a:t>of ceiling: barrel and groin vaults.</a:t>
                      </a:r>
                      <a:endParaRPr lang="en-CA" sz="2000" baseline="0" dirty="0" smtClean="0"/>
                    </a:p>
                    <a:p>
                      <a:pPr marL="0" indent="0">
                        <a:buNone/>
                      </a:pPr>
                      <a:r>
                        <a:rPr lang="en-US" sz="2000" baseline="0" dirty="0" smtClean="0"/>
                        <a:t>These vaults allowed for VAST interiors. Romans needed more indoor space than Greeks – cooler climate and larger population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Architecture Chart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13165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1371529"/>
              </p:ext>
            </p:extLst>
          </p:nvPr>
        </p:nvGraphicFramePr>
        <p:xfrm>
          <a:off x="457200" y="838201"/>
          <a:ext cx="8229600" cy="52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60216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The Parthenon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000" dirty="0" smtClean="0"/>
                        <a:t>Part of Acropolis (group of temples overlooking Athens)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000" dirty="0" smtClean="0"/>
                        <a:t>Built for goddess Athena, patron deity of Athens.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000" dirty="0" smtClean="0"/>
                        <a:t>Doric</a:t>
                      </a:r>
                      <a:r>
                        <a:rPr lang="en-US" sz="2000" baseline="0" dirty="0" smtClean="0"/>
                        <a:t> order, white marble; columns bulge to correct perception of narrowing at distance,  closer at corners give visual reassurance of strength; </a:t>
                      </a:r>
                      <a:r>
                        <a:rPr lang="en-US" sz="2000" baseline="0" smtClean="0"/>
                        <a:t>porch bulges </a:t>
                      </a:r>
                      <a:r>
                        <a:rPr lang="en-US" sz="2000" baseline="0" dirty="0" smtClean="0"/>
                        <a:t>in middle.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000" baseline="0" dirty="0" smtClean="0"/>
                        <a:t>Shows Greek ideal of symmetry, balance, and grace; also “severe”, </a:t>
                      </a:r>
                      <a:r>
                        <a:rPr lang="en-US" sz="2000" baseline="0" dirty="0" err="1" smtClean="0"/>
                        <a:t>ie</a:t>
                      </a:r>
                      <a:r>
                        <a:rPr lang="en-US" sz="2000" baseline="0" dirty="0" smtClean="0"/>
                        <a:t>. little decoration.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The </a:t>
                      </a:r>
                      <a:r>
                        <a:rPr lang="en-US" sz="2000" dirty="0" err="1" smtClean="0"/>
                        <a:t>Colosseum</a:t>
                      </a:r>
                      <a:endParaRPr lang="en-US" sz="2000" dirty="0" smtClean="0"/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000" baseline="0" dirty="0" smtClean="0"/>
                        <a:t>Built for gladiatorial games by Emperor Vespasian.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000" baseline="0" dirty="0" smtClean="0"/>
                        <a:t>Concrete, arch &amp; vault system allowed for great size; 50,000 spectators; still one of largest bldgs. in world.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000" baseline="0" dirty="0" smtClean="0"/>
                        <a:t>3-tiered, with Greek orders from bottom to top; ½ columns &amp; pilasters not structurally necessary, but they give a human scale to a vast bldg.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000" baseline="0" dirty="0" smtClean="0"/>
                        <a:t>Doric (bottom), Ionic, Corinth (top)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000" baseline="0" dirty="0" smtClean="0"/>
                        <a:t>Shows how Romans sought new and better ways of doing things; practical and commercial-minded.</a:t>
                      </a:r>
                      <a:endParaRPr lang="en-CA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172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1"/>
            <a:ext cx="8229600" cy="914400"/>
          </a:xfrm>
        </p:spPr>
        <p:txBody>
          <a:bodyPr/>
          <a:lstStyle/>
          <a:p>
            <a:pPr algn="r"/>
            <a:r>
              <a:rPr lang="en-US" dirty="0" smtClean="0"/>
              <a:t>                      GREEK SCULTURE</a:t>
            </a:r>
            <a:endParaRPr lang="en-US" dirty="0"/>
          </a:p>
        </p:txBody>
      </p:sp>
      <p:pic>
        <p:nvPicPr>
          <p:cNvPr id="31746" name="Picture 2" descr="http://kbagdanov.files.wordpress.com/2009/03/greek-art-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8600"/>
            <a:ext cx="2514600" cy="6395830"/>
          </a:xfrm>
          <a:prstGeom prst="rect">
            <a:avLst/>
          </a:prstGeom>
          <a:noFill/>
        </p:spPr>
      </p:pic>
      <p:pic>
        <p:nvPicPr>
          <p:cNvPr id="31748" name="Picture 4" descr="http://ancientartresourcecentre.files.wordpress.com/2009/01/peplos-kore-as-athena-artem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246909"/>
            <a:ext cx="4181475" cy="5572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56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2" name="Picture 4" descr="http://academics.uww.edu/wota/Imagebank/0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3581400" cy="5768698"/>
          </a:xfrm>
          <a:prstGeom prst="rect">
            <a:avLst/>
          </a:prstGeom>
          <a:noFill/>
        </p:spPr>
      </p:pic>
      <p:pic>
        <p:nvPicPr>
          <p:cNvPr id="32774" name="Picture 6" descr="http://www.odysseyadventures.ca/articles/delphi/chariote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676400"/>
            <a:ext cx="5253182" cy="4333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68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http://kbagdanov.files.wordpress.com/2009/03/greek-art-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81000"/>
            <a:ext cx="4343400" cy="5998029"/>
          </a:xfrm>
          <a:prstGeom prst="rect">
            <a:avLst/>
          </a:prstGeom>
          <a:noFill/>
        </p:spPr>
      </p:pic>
      <p:pic>
        <p:nvPicPr>
          <p:cNvPr id="39942" name="Picture 6" descr="http://upload.wikimedia.org/wikipedia/commons/d/d0/Nike_of_Samothra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838200"/>
            <a:ext cx="4181475" cy="5572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025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http://upload.wikimedia.org/wikipedia/commons/8/8d/Daru_staircase_Louvre_2007_05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597082"/>
            <a:ext cx="4419600" cy="5889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65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/>
          <a:lstStyle/>
          <a:p>
            <a:r>
              <a:rPr lang="en-US" dirty="0" smtClean="0"/>
              <a:t>ROMAN SCULPTURE</a:t>
            </a:r>
            <a:endParaRPr lang="en-US" dirty="0"/>
          </a:p>
        </p:txBody>
      </p:sp>
      <p:pic>
        <p:nvPicPr>
          <p:cNvPr id="34818" name="Picture 2" descr="http://media-2.web.britannica.com/eb-media/80/41680-004-25A3F53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219200"/>
            <a:ext cx="3657600" cy="55232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271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www.bluffton.edu/~sullivanm/italy/rome/marcusaurelius/0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533400"/>
            <a:ext cx="7219071" cy="60940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063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674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Greek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Archaic – </a:t>
            </a:r>
            <a:r>
              <a:rPr lang="en-US" sz="2000" dirty="0" err="1" smtClean="0">
                <a:solidFill>
                  <a:srgbClr val="FFFF00"/>
                </a:solidFill>
              </a:rPr>
              <a:t>Kore</a:t>
            </a:r>
            <a:endParaRPr lang="en-US" sz="2000" dirty="0" smtClean="0">
              <a:solidFill>
                <a:srgbClr val="FFFF00"/>
              </a:solidFill>
            </a:endParaRPr>
          </a:p>
          <a:p>
            <a:r>
              <a:rPr lang="en-US" sz="2000" dirty="0" smtClean="0"/>
              <a:t>One of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free-standing, </a:t>
            </a:r>
            <a:r>
              <a:rPr lang="en-US" sz="2000" dirty="0" err="1" smtClean="0"/>
              <a:t>lifesize</a:t>
            </a:r>
            <a:r>
              <a:rPr lang="en-US" sz="2000" dirty="0" smtClean="0"/>
              <a:t> sc.</a:t>
            </a:r>
          </a:p>
          <a:p>
            <a:r>
              <a:rPr lang="en-US" sz="2000" dirty="0" err="1" smtClean="0"/>
              <a:t>Eg</a:t>
            </a:r>
            <a:r>
              <a:rPr lang="en-US" sz="2000" dirty="0" smtClean="0"/>
              <a:t>. </a:t>
            </a:r>
            <a:r>
              <a:rPr lang="en-US" sz="2000" dirty="0"/>
              <a:t>o</a:t>
            </a:r>
            <a:r>
              <a:rPr lang="en-US" sz="2000" dirty="0" smtClean="0"/>
              <a:t>f oldest, most simply, roughly hewn (primitive tools – drills, chisels)</a:t>
            </a:r>
          </a:p>
          <a:p>
            <a:r>
              <a:rPr lang="en-US" sz="2000" dirty="0" smtClean="0"/>
              <a:t>Stiff, upright, little movement, wig-like hair, stare</a:t>
            </a:r>
          </a:p>
          <a:p>
            <a:r>
              <a:rPr lang="en-US" sz="2000" dirty="0" smtClean="0"/>
              <a:t>Smile intended to give life</a:t>
            </a:r>
          </a:p>
          <a:p>
            <a:r>
              <a:rPr lang="en-US" sz="2000" dirty="0" smtClean="0"/>
              <a:t>Made for temple offering or grave</a:t>
            </a:r>
          </a:p>
          <a:p>
            <a:r>
              <a:rPr lang="en-US" sz="2000" dirty="0" smtClean="0"/>
              <a:t>(some Archaic sc. Signed “So and So made me”)</a:t>
            </a:r>
          </a:p>
          <a:p>
            <a:endParaRPr lang="en-US" sz="2000" dirty="0"/>
          </a:p>
          <a:p>
            <a:r>
              <a:rPr lang="en-US" sz="2000" dirty="0" smtClean="0">
                <a:solidFill>
                  <a:srgbClr val="FFFF00"/>
                </a:solidFill>
              </a:rPr>
              <a:t>Classical – </a:t>
            </a:r>
            <a:r>
              <a:rPr lang="en-US" sz="2000" dirty="0" err="1" smtClean="0">
                <a:solidFill>
                  <a:srgbClr val="FFFF00"/>
                </a:solidFill>
              </a:rPr>
              <a:t>Discobolus</a:t>
            </a:r>
            <a:r>
              <a:rPr lang="en-US" sz="2000" dirty="0" smtClean="0">
                <a:solidFill>
                  <a:srgbClr val="FFFF00"/>
                </a:solidFill>
              </a:rPr>
              <a:t>  5’1”</a:t>
            </a:r>
          </a:p>
          <a:p>
            <a:r>
              <a:rPr lang="en-US" sz="2000" dirty="0" smtClean="0"/>
              <a:t>More advanced tools; more realistic, “softer” skin</a:t>
            </a:r>
          </a:p>
          <a:p>
            <a:r>
              <a:rPr lang="en-US" sz="2000" dirty="0" smtClean="0"/>
              <a:t>Pose more natural: CONTRAPOSTO, </a:t>
            </a:r>
            <a:r>
              <a:rPr lang="en-US" sz="2000" dirty="0" err="1" smtClean="0"/>
              <a:t>ie</a:t>
            </a:r>
            <a:r>
              <a:rPr lang="en-US" sz="2000" dirty="0" smtClean="0"/>
              <a:t>. weight on one leg, while other acts as support. Simple, graceful</a:t>
            </a:r>
          </a:p>
          <a:p>
            <a:r>
              <a:rPr lang="en-US" sz="2000" dirty="0" smtClean="0"/>
              <a:t>Smile not needed because so lifelike; instead expression becomes pensive</a:t>
            </a:r>
          </a:p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Sculpture Chart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413585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/>
              <a:t>EGYPTIAN ART </a:t>
            </a:r>
            <a:br>
              <a:rPr lang="en-US" dirty="0" smtClean="0"/>
            </a:br>
            <a:r>
              <a:rPr lang="en-US" sz="4000" dirty="0" smtClean="0"/>
              <a:t>(c.3500 – 1000 BC)</a:t>
            </a:r>
            <a:endParaRPr lang="en-US" sz="4000" dirty="0"/>
          </a:p>
        </p:txBody>
      </p:sp>
      <p:pic>
        <p:nvPicPr>
          <p:cNvPr id="25602" name="Picture 2" descr="http://lh6.ggpht.com/_dR6TbN2rmlw/SgtL2ZXhSkI/AAAAAAAAATE/Kgkn0zXAAGY/harvest_scene_east_wall_tomb_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139" y="533400"/>
            <a:ext cx="4714111" cy="5876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944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1980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Hellenistic – Nike/Victory of Samothrace</a:t>
            </a:r>
          </a:p>
          <a:p>
            <a:r>
              <a:rPr lang="en-US" sz="2000" dirty="0" smtClean="0"/>
              <a:t>More pronounced realism and expression</a:t>
            </a:r>
          </a:p>
          <a:p>
            <a:r>
              <a:rPr lang="en-US" sz="2000" dirty="0" smtClean="0"/>
              <a:t>Drapery in thin, “diaphanous” fabric blown against highly realistic body</a:t>
            </a:r>
          </a:p>
          <a:p>
            <a:r>
              <a:rPr lang="en-US" sz="2000" dirty="0" smtClean="0"/>
              <a:t>Increased movement in sense of blowing wind and in pose, as if she has just landed on prow of ship</a:t>
            </a:r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GREEKS interested in the ideal; godlike men and manlike gods, the heroic, the perfect human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400" dirty="0" smtClean="0"/>
              <a:t>Roman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FFFF00"/>
                </a:solidFill>
              </a:rPr>
              <a:t>Vespasian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A real person (emperor)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Not idealized; he looks old!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Very fine carving, indicating very refined tools: wrinkles, skin, hair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No irises or pupils in eyes until 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c. AD</a:t>
            </a:r>
          </a:p>
          <a:p>
            <a:pPr marL="0" indent="0">
              <a:buNone/>
            </a:pPr>
            <a:r>
              <a:rPr lang="en-US" sz="2000" dirty="0" smtClean="0"/>
              <a:t>Vespasian viewed emperor worship with skepticism, and when dying, remarked wryly, “It seems I am about to become a god”!</a:t>
            </a:r>
            <a:endParaRPr lang="en-CA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092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388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Marcus Aurelius  11’6”</a:t>
            </a:r>
          </a:p>
          <a:p>
            <a:r>
              <a:rPr lang="en-US" sz="2000" dirty="0" smtClean="0"/>
              <a:t>A real person; traditional sc. of emperor, on horseback, since Julius Caesar (assassinated 44BC)</a:t>
            </a:r>
          </a:p>
          <a:p>
            <a:r>
              <a:rPr lang="en-US" sz="2000" dirty="0" smtClean="0"/>
              <a:t>Large, up high, above people’s heads, therefore carving is less fine/detailed</a:t>
            </a:r>
          </a:p>
          <a:p>
            <a:r>
              <a:rPr lang="en-US" sz="2000" dirty="0" smtClean="0"/>
              <a:t>Exhibits theme of authority &amp; power of emperor &amp; therefore of Rome – emperor is shown as every victorious &amp;, with no weapons, the bringer of peace.</a:t>
            </a:r>
          </a:p>
          <a:p>
            <a:endParaRPr lang="en-US" sz="2000" dirty="0"/>
          </a:p>
          <a:p>
            <a:r>
              <a:rPr lang="en-US" sz="2000" dirty="0" smtClean="0"/>
              <a:t>ROMANS more interested in realism, business, &amp; military.</a:t>
            </a:r>
            <a:endParaRPr lang="en-CA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410712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9917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http://img.dailymail.co.uk/i/pix/2007/10_04/tutDM2910_468x7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33400"/>
            <a:ext cx="3571875" cy="5572125"/>
          </a:xfrm>
          <a:prstGeom prst="rect">
            <a:avLst/>
          </a:prstGeom>
          <a:noFill/>
        </p:spPr>
      </p:pic>
      <p:pic>
        <p:nvPicPr>
          <p:cNvPr id="26628" name="Picture 4" descr="http://www.nationalgeographic.com/guides/history/ancient/images/sw/king-tut-coffin-1091811-s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028950"/>
            <a:ext cx="5105400" cy="3829050"/>
          </a:xfrm>
          <a:prstGeom prst="rect">
            <a:avLst/>
          </a:prstGeom>
          <a:noFill/>
        </p:spPr>
      </p:pic>
      <p:pic>
        <p:nvPicPr>
          <p:cNvPr id="26630" name="Picture 6" descr="http://www.crystalinks.com/tutstomb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0"/>
            <a:ext cx="4276725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129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273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1. People, birds, dogs, snakes, harvesting scenes, Pharaoh, hieroglyphs</a:t>
            </a:r>
          </a:p>
          <a:p>
            <a:r>
              <a:rPr lang="en-US" sz="2800" dirty="0" smtClean="0"/>
              <a:t>2.People are flat &amp; </a:t>
            </a:r>
            <a:r>
              <a:rPr lang="en-US" sz="2800" dirty="0" err="1" smtClean="0"/>
              <a:t>patternistic</a:t>
            </a:r>
            <a:r>
              <a:rPr lang="en-US" sz="2800" dirty="0" smtClean="0"/>
              <a:t>; no perspective; arms &amp; legs from side, eyes from front.</a:t>
            </a:r>
          </a:p>
          <a:p>
            <a:r>
              <a:rPr lang="en-US" sz="2800" dirty="0" smtClean="0"/>
              <a:t>3. Egg tempera (opaque </a:t>
            </a:r>
            <a:r>
              <a:rPr lang="en-US" sz="2800" dirty="0" err="1" smtClean="0"/>
              <a:t>watercolour</a:t>
            </a:r>
            <a:r>
              <a:rPr lang="en-US" sz="2800" dirty="0" smtClean="0"/>
              <a:t> bound with gum or egg white); </a:t>
            </a:r>
            <a:r>
              <a:rPr lang="en-US" sz="2800" dirty="0" err="1" smtClean="0"/>
              <a:t>colours</a:t>
            </a:r>
            <a:r>
              <a:rPr lang="en-US" sz="2800" dirty="0" smtClean="0"/>
              <a:t> from minerals and gems; turquoise, red ochre, lapis lazuli, saffron (yellow from crocus), cinnabar. Also gold, gems, &amp; stones.</a:t>
            </a:r>
          </a:p>
          <a:p>
            <a:r>
              <a:rPr lang="en-US" sz="2800" dirty="0" smtClean="0"/>
              <a:t>4. a) agricultural   b) organized society   c) wealthy  </a:t>
            </a:r>
          </a:p>
          <a:p>
            <a:r>
              <a:rPr lang="en-US" sz="2800" dirty="0" smtClean="0"/>
              <a:t> d) highly-skilled craftsmen</a:t>
            </a:r>
            <a:endParaRPr lang="en-CA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Egyptian Art Notes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64411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GREEK ARCHITECTURE </a:t>
            </a:r>
            <a:br>
              <a:rPr lang="en-US" dirty="0" smtClean="0"/>
            </a:br>
            <a:r>
              <a:rPr lang="en-US" sz="3600" dirty="0" smtClean="0"/>
              <a:t>(c.900 – 30 BC)</a:t>
            </a:r>
            <a:endParaRPr lang="en-US" dirty="0"/>
          </a:p>
        </p:txBody>
      </p:sp>
      <p:pic>
        <p:nvPicPr>
          <p:cNvPr id="28676" name="Picture 4" descr="http://leftistmoon.files.wordpress.com/2007/10/parthen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47800"/>
            <a:ext cx="7543800" cy="4400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354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http://www.mlahanas.de/Greeks/Arts/Parthenon/Partheno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609600"/>
            <a:ext cx="7153275" cy="5572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195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http://kbagdanov.files.wordpress.com/2009/03/parthenon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685800"/>
            <a:ext cx="5791200" cy="57714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202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http://www.utexas.edu/courses/introtogreece/lect11/a%20architecstyles000202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762000"/>
            <a:ext cx="6543675" cy="5572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786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582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ROMAN ARCHI-</a:t>
            </a:r>
            <a:br>
              <a:rPr lang="en-US" dirty="0" smtClean="0"/>
            </a:br>
            <a:r>
              <a:rPr lang="en-US" dirty="0" smtClean="0"/>
              <a:t>TECTURE</a:t>
            </a:r>
            <a:br>
              <a:rPr lang="en-US" dirty="0" smtClean="0"/>
            </a:br>
            <a:r>
              <a:rPr lang="en-US" sz="3600" dirty="0" smtClean="0"/>
              <a:t>(c.509 BC – 395 AD)</a:t>
            </a:r>
            <a:endParaRPr lang="en-US" dirty="0"/>
          </a:p>
        </p:txBody>
      </p:sp>
      <p:pic>
        <p:nvPicPr>
          <p:cNvPr id="33794" name="Picture 2" descr="http://faculty.evansville.edu/rl29/art105/img/rome_colosse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3200"/>
            <a:ext cx="5181600" cy="3454400"/>
          </a:xfrm>
          <a:prstGeom prst="rect">
            <a:avLst/>
          </a:prstGeom>
          <a:noFill/>
        </p:spPr>
      </p:pic>
      <p:pic>
        <p:nvPicPr>
          <p:cNvPr id="33796" name="Picture 4" descr="http://amazedme.com/uploaded_images/colosseum_in_rome-7263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61764"/>
            <a:ext cx="4572000" cy="3496235"/>
          </a:xfrm>
          <a:prstGeom prst="rect">
            <a:avLst/>
          </a:prstGeom>
          <a:noFill/>
        </p:spPr>
      </p:pic>
      <p:pic>
        <p:nvPicPr>
          <p:cNvPr id="33798" name="Picture 6" descr="http://blog.lib.umn.edu/fisch451/architecture/colosseum-pictu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07358"/>
            <a:ext cx="4267200" cy="26029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374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</TotalTime>
  <Words>698</Words>
  <Application>Microsoft Office PowerPoint</Application>
  <PresentationFormat>On-screen Show (4:3)</PresentationFormat>
  <Paragraphs>73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Paper</vt:lpstr>
      <vt:lpstr>ART 10    ART HISTORY I</vt:lpstr>
      <vt:lpstr>EGYPTIAN ART  (c.3500 – 1000 BC)</vt:lpstr>
      <vt:lpstr>PowerPoint Presentation</vt:lpstr>
      <vt:lpstr>Egyptian Art Notes</vt:lpstr>
      <vt:lpstr>GREEK ARCHITECTURE  (c.900 – 30 BC)</vt:lpstr>
      <vt:lpstr>PowerPoint Presentation</vt:lpstr>
      <vt:lpstr>PowerPoint Presentation</vt:lpstr>
      <vt:lpstr>PowerPoint Presentation</vt:lpstr>
      <vt:lpstr>ROMAN ARCHI- TECTURE (c.509 BC – 395 AD)</vt:lpstr>
      <vt:lpstr>PowerPoint Presentation</vt:lpstr>
      <vt:lpstr>Architecture Chart</vt:lpstr>
      <vt:lpstr>PowerPoint Presentation</vt:lpstr>
      <vt:lpstr>                      GREEK SCULTURE</vt:lpstr>
      <vt:lpstr>PowerPoint Presentation</vt:lpstr>
      <vt:lpstr>PowerPoint Presentation</vt:lpstr>
      <vt:lpstr>PowerPoint Presentation</vt:lpstr>
      <vt:lpstr>ROMAN SCULPTURE</vt:lpstr>
      <vt:lpstr>PowerPoint Presentation</vt:lpstr>
      <vt:lpstr>Sculpture Chart</vt:lpstr>
      <vt:lpstr>PowerPoint Presentation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10    ART HISTORY I</dc:title>
  <dc:creator>Anne Enns</dc:creator>
  <cp:lastModifiedBy>Anne Enns</cp:lastModifiedBy>
  <cp:revision>1</cp:revision>
  <dcterms:created xsi:type="dcterms:W3CDTF">2017-01-12T23:04:19Z</dcterms:created>
  <dcterms:modified xsi:type="dcterms:W3CDTF">2017-01-12T23:07:33Z</dcterms:modified>
</cp:coreProperties>
</file>