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2D3533-4C7D-4103-9D6F-8F389ED1316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002C23-66F4-497A-A58D-91C518D38D9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9050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2800" dirty="0" smtClean="0">
                <a:solidFill>
                  <a:srgbClr val="0066CC"/>
                </a:solidFill>
              </a:rPr>
              <a:t>Expressionism, Abstraction, and Fantasy</a:t>
            </a:r>
          </a:p>
          <a:p>
            <a:pPr algn="ctr">
              <a:buNone/>
            </a:pPr>
            <a:r>
              <a:rPr lang="en-US" sz="12800" dirty="0" smtClean="0">
                <a:solidFill>
                  <a:srgbClr val="0066CC"/>
                </a:solidFill>
              </a:rPr>
              <a:t>Surrealism, Pop, and Mobile</a:t>
            </a:r>
            <a:endParaRPr lang="en-US" sz="12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2800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>
                <a:latin typeface="Bell MT" pitchFamily="18" charset="0"/>
              </a:rPr>
              <a:t>ART 10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sz="7200" dirty="0" smtClean="0">
                <a:latin typeface="Bell MT" pitchFamily="18" charset="0"/>
              </a:rPr>
              <a:t>ART HISTORY II</a:t>
            </a:r>
            <a:endParaRPr lang="en-US" sz="7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www.galanart.com.au/images/categories/dali-persistence-of%20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06717"/>
            <a:ext cx="2047933" cy="147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27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 descr="http://spie.org/Images/Graphics/Newsroom/Imported-2009/1643/1643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78506" cy="542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3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 descr="http://3.bp.blogspot.com/_6iqb-JMMDVY/SSYZ3iB0gWI/AAAAAAAAAGM/jhdyI2obTh8/s400/Jackson+Pollock+(1912-1956)+abstract+expressio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4250" cy="3810000"/>
          </a:xfrm>
          <a:prstGeom prst="rect">
            <a:avLst/>
          </a:prstGeom>
          <a:noFill/>
        </p:spPr>
      </p:pic>
      <p:pic>
        <p:nvPicPr>
          <p:cNvPr id="108548" name="Picture 4" descr="http://farm4.static.flickr.com/3212/3143931469_d6ec281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038" y="2667000"/>
            <a:ext cx="5617962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1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Salvador Dali    </a:t>
            </a:r>
            <a:r>
              <a:rPr lang="en-US" i="1" dirty="0" smtClean="0"/>
              <a:t>The Persistence of Memory</a:t>
            </a:r>
          </a:p>
          <a:p>
            <a:pPr marL="514350" indent="-514350">
              <a:buAutoNum type="arabicPeriod"/>
            </a:pPr>
            <a:r>
              <a:rPr lang="en-US" dirty="0" smtClean="0"/>
              <a:t>Clear, mostly recognizable </a:t>
            </a:r>
            <a:r>
              <a:rPr lang="en-US" dirty="0" err="1" smtClean="0"/>
              <a:t>obj</a:t>
            </a:r>
            <a:r>
              <a:rPr lang="en-US" dirty="0" smtClean="0"/>
              <a:t> in smooth, well-</a:t>
            </a:r>
            <a:r>
              <a:rPr lang="en-US" dirty="0" err="1" smtClean="0"/>
              <a:t>modelled</a:t>
            </a:r>
            <a:r>
              <a:rPr lang="en-US" dirty="0" smtClean="0"/>
              <a:t> forms, typical of Dali’s style.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Tho</a:t>
            </a:r>
            <a:r>
              <a:rPr lang="en-US" dirty="0" smtClean="0"/>
              <a:t>’ real images, they are treated and combined in an irrational manner, creating an eerie, dream-like stillness (melting, watches, insects, barren </a:t>
            </a:r>
            <a:r>
              <a:rPr lang="en-US" dirty="0" err="1" smtClean="0"/>
              <a:t>landsc</a:t>
            </a:r>
            <a:r>
              <a:rPr lang="en-US" dirty="0" smtClean="0"/>
              <a:t>.)</a:t>
            </a:r>
          </a:p>
          <a:p>
            <a:pPr marL="514350" indent="-514350">
              <a:buAutoNum type="arabicPeriod"/>
            </a:pPr>
            <a:r>
              <a:rPr lang="en-US" dirty="0" smtClean="0"/>
              <a:t>Meaning not meant to be clear; Dali</a:t>
            </a:r>
            <a:r>
              <a:rPr lang="en-CA" dirty="0" smtClean="0"/>
              <a:t>’s own description of it is irrational and absurd.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Surreallism</a:t>
            </a:r>
            <a:r>
              <a:rPr lang="en-US" dirty="0" smtClean="0"/>
              <a:t> attempts to focus on the “subconscious” mind.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Notes p. 13</a:t>
            </a:r>
            <a:endParaRPr lang="en-CA" sz="2400" dirty="0"/>
          </a:p>
        </p:txBody>
      </p:sp>
      <p:pic>
        <p:nvPicPr>
          <p:cNvPr id="5" name="Picture 2" descr="http://www.galanart.com.au/images/categories/dali-persistence-of%20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836" y="11545"/>
            <a:ext cx="2667000" cy="192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Jackson Pollock    </a:t>
            </a:r>
            <a:r>
              <a:rPr lang="en-US" i="1" dirty="0" smtClean="0"/>
              <a:t>Number One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Act of </a:t>
            </a:r>
            <a:r>
              <a:rPr lang="en-US" dirty="0" err="1" smtClean="0"/>
              <a:t>ptg</a:t>
            </a:r>
            <a:r>
              <a:rPr lang="en-US" dirty="0" smtClean="0"/>
              <a:t> more important than result.</a:t>
            </a:r>
          </a:p>
          <a:p>
            <a:pPr marL="514350" indent="-514350">
              <a:buAutoNum type="arabicPeriod"/>
            </a:pPr>
            <a:r>
              <a:rPr lang="en-US" dirty="0" smtClean="0"/>
              <a:t>Result of, in his view “internal dynamics” or pent-up forces in himself. </a:t>
            </a:r>
            <a:r>
              <a:rPr lang="en-US" dirty="0" err="1" smtClean="0"/>
              <a:t>Wd</a:t>
            </a:r>
            <a:r>
              <a:rPr lang="en-US" dirty="0" smtClean="0"/>
              <a:t> spread paint with anything except brush </a:t>
            </a:r>
            <a:r>
              <a:rPr lang="en-US" dirty="0"/>
              <a:t>s</a:t>
            </a:r>
            <a:r>
              <a:rPr lang="en-US" dirty="0" smtClean="0"/>
              <a:t>o he cd paint directly from subconscious mind.</a:t>
            </a:r>
          </a:p>
          <a:p>
            <a:pPr marL="514350" indent="-514350">
              <a:buAutoNum type="arabicPeriod"/>
            </a:pPr>
            <a:r>
              <a:rPr lang="en-US" dirty="0" smtClean="0"/>
              <a:t>Painted with great energy, then made changes after.</a:t>
            </a:r>
          </a:p>
          <a:p>
            <a:pPr marL="514350" indent="-514350">
              <a:buAutoNum type="arabicPeriod"/>
            </a:pPr>
            <a:r>
              <a:rPr lang="en-US" dirty="0" smtClean="0"/>
              <a:t>Result is richly-textures pattern of strands of paint, often in very attractive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spie.org/Images/Graphics/Newsroom/Imported-2009/1643/1643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399"/>
            <a:ext cx="3499449" cy="206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 descr="http://wwwdelivery.superstock.com/WI/223/1030/PreviewComp/SuperStock_1030-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3429000" cy="5825970"/>
          </a:xfrm>
          <a:prstGeom prst="rect">
            <a:avLst/>
          </a:prstGeom>
          <a:noFill/>
        </p:spPr>
      </p:pic>
      <p:pic>
        <p:nvPicPr>
          <p:cNvPr id="109572" name="Picture 4" descr="http://www.studio-international.co.uk/studio-images/face_to_face/Bottles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542690"/>
          </a:xfrm>
          <a:prstGeom prst="rect">
            <a:avLst/>
          </a:prstGeom>
          <a:noFill/>
        </p:spPr>
      </p:pic>
      <p:pic>
        <p:nvPicPr>
          <p:cNvPr id="109574" name="Picture 6" descr="http://farm1.static.flickr.com/13/92122947_c28fadd6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81425"/>
            <a:ext cx="4762500" cy="307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inerva.union.edu/duncanc/surrealism/George%20Segal%20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6944"/>
            <a:ext cx="4876800" cy="686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9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6" name="Picture 4" descr="http://images.artnet.com/artwork_images_761_311518_george-se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8392" cy="3733800"/>
          </a:xfrm>
          <a:prstGeom prst="rect">
            <a:avLst/>
          </a:prstGeom>
          <a:noFill/>
        </p:spPr>
      </p:pic>
      <p:pic>
        <p:nvPicPr>
          <p:cNvPr id="110598" name="Picture 6" descr="http://www.neworleanspast.com/sitebuildercontent/sitebuilderpictures/GeorgeSe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9083"/>
            <a:ext cx="4800600" cy="3598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3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Andy Warhol    </a:t>
            </a:r>
            <a:r>
              <a:rPr lang="en-US" i="1" dirty="0" smtClean="0"/>
              <a:t>Twenty </a:t>
            </a:r>
            <a:r>
              <a:rPr lang="en-US" i="1" dirty="0" err="1" smtClean="0"/>
              <a:t>Marilyns</a:t>
            </a:r>
            <a:endParaRPr lang="en-CA" dirty="0"/>
          </a:p>
          <a:p>
            <a:pPr marL="514350" indent="-514350">
              <a:buAutoNum type="arabicPeriod"/>
            </a:pPr>
            <a:r>
              <a:rPr lang="en-US" dirty="0" smtClean="0"/>
              <a:t>Our visual experience in our commercial culture is full of repetition, and Warhol uses that concept in his art, bombarding us with the same image 20 times.</a:t>
            </a:r>
          </a:p>
          <a:p>
            <a:pPr marL="514350" indent="-514350">
              <a:buAutoNum type="arabicPeriod"/>
            </a:pPr>
            <a:r>
              <a:rPr lang="en-US" dirty="0" smtClean="0"/>
              <a:t>                2. Marilyn Munro was movie icon in the 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1950s and 60s, and even now most people 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recognize her – Warhol chose images that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were easily and quickly recognizable from 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our consumer culture.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3. Screen prints – slight variations among the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prints add interest.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Notes p. 14</a:t>
            </a:r>
            <a:endParaRPr lang="en-CA" sz="2400" dirty="0"/>
          </a:p>
        </p:txBody>
      </p:sp>
      <p:pic>
        <p:nvPicPr>
          <p:cNvPr id="4" name="Picture 2" descr="http://wwwdelivery.superstock.com/WI/223/1030/PreviewComp/SuperStock_1030-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1993827" cy="338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1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George Segal     </a:t>
            </a:r>
            <a:r>
              <a:rPr lang="en-US" i="1" dirty="0" smtClean="0"/>
              <a:t>Cinema  </a:t>
            </a:r>
            <a:r>
              <a:rPr lang="en-US" dirty="0" smtClean="0"/>
              <a:t>1963</a:t>
            </a:r>
          </a:p>
          <a:p>
            <a:pPr marL="0" indent="0">
              <a:buNone/>
            </a:pPr>
            <a:r>
              <a:rPr lang="en-US" dirty="0" smtClean="0"/>
              <a:t>Reality vs. image. Segal creates a whole environment based on pop culture.</a:t>
            </a:r>
          </a:p>
          <a:p>
            <a:pPr marL="514350" indent="-514350">
              <a:buAutoNum type="arabicPeriod"/>
            </a:pPr>
            <a:r>
              <a:rPr lang="en-US" dirty="0" smtClean="0"/>
              <a:t>A new 3D reality – </a:t>
            </a:r>
            <a:r>
              <a:rPr lang="en-US" dirty="0" err="1" smtClean="0"/>
              <a:t>lifesize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Instantly recognizable as a common occurrence in city.</a:t>
            </a:r>
          </a:p>
          <a:p>
            <a:pPr marL="514350" indent="-514350">
              <a:buAutoNum type="arabicPeriod"/>
            </a:pPr>
            <a:r>
              <a:rPr lang="en-US" dirty="0" smtClean="0"/>
              <a:t>Not quite real – sign on ground level; man a ghostly white (made from plaster-stripping a real person)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minerva.union.edu/duncanc/surrealism/George%20Segal%20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709"/>
            <a:ext cx="1676400" cy="235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7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US" sz="2800" dirty="0" smtClean="0">
                <a:latin typeface="+mj-lt"/>
              </a:rPr>
              <a:t>Expressionism – works which stress the artists’ feelings about himself and the world.</a:t>
            </a:r>
          </a:p>
          <a:p>
            <a:pPr marL="742950" indent="-742950">
              <a:buAutoNum type="alphaLcParenR"/>
            </a:pPr>
            <a:endParaRPr lang="en-US" sz="2800" dirty="0" smtClean="0">
              <a:latin typeface="+mj-lt"/>
            </a:endParaRPr>
          </a:p>
          <a:p>
            <a:pPr marL="742950" indent="-742950">
              <a:buAutoNum type="alphaLcParenR"/>
            </a:pPr>
            <a:r>
              <a:rPr lang="en-US" sz="2800" dirty="0" smtClean="0">
                <a:latin typeface="+mj-lt"/>
              </a:rPr>
              <a:t>Abstraction – works in which the artists is concerned with the “order of shapes” in a picture, </a:t>
            </a:r>
            <a:r>
              <a:rPr lang="en-US" sz="2800" dirty="0" err="1" smtClean="0">
                <a:latin typeface="+mj-lt"/>
              </a:rPr>
              <a:t>ie</a:t>
            </a:r>
            <a:r>
              <a:rPr lang="en-US" sz="2800" dirty="0" smtClean="0">
                <a:latin typeface="+mj-lt"/>
              </a:rPr>
              <a:t>. the structure more than the content.</a:t>
            </a:r>
          </a:p>
          <a:p>
            <a:pPr marL="742950" indent="-742950">
              <a:buAutoNum type="alphaLcParenR"/>
            </a:pPr>
            <a:endParaRPr lang="en-US" sz="2800" dirty="0" smtClean="0">
              <a:latin typeface="+mj-lt"/>
            </a:endParaRPr>
          </a:p>
          <a:p>
            <a:pPr marL="742950" indent="-742950">
              <a:buAutoNum type="alphaLcParenR"/>
            </a:pPr>
            <a:r>
              <a:rPr lang="en-US" sz="2800" dirty="0" smtClean="0">
                <a:latin typeface="+mj-lt"/>
              </a:rPr>
              <a:t>Fantasy/Fantastic Art – works in which the artist explores the realm of the imagination (</a:t>
            </a:r>
            <a:r>
              <a:rPr lang="en-US" sz="2800" dirty="0" err="1" smtClean="0">
                <a:latin typeface="+mj-lt"/>
              </a:rPr>
              <a:t>eg</a:t>
            </a:r>
            <a:r>
              <a:rPr lang="en-US" sz="2800" dirty="0" smtClean="0">
                <a:latin typeface="+mj-lt"/>
              </a:rPr>
              <a:t>. memories, dreams)</a:t>
            </a: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EXPRESSIONISM, ABSTRACTION AND FANTASY ART </a:t>
            </a:r>
            <a:r>
              <a:rPr lang="en-US" sz="3200" dirty="0" smtClean="0"/>
              <a:t>(early-mid 1900s)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2.moma.org/collection_images/resized/481/w500h420/CRI_8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715000" cy="594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0" name="Picture 4" descr="http://bp1.blogger.com/_rUIolz1E1SI/R2ipqUbKJLI/AAAAAAAAAP4/dImHSPVT750/s400/A10141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431286"/>
          </a:xfrm>
          <a:prstGeom prst="rect">
            <a:avLst/>
          </a:prstGeom>
          <a:noFill/>
        </p:spPr>
      </p:pic>
      <p:pic>
        <p:nvPicPr>
          <p:cNvPr id="111622" name="Picture 6" descr="http://seedmagazine.com/images/uploads/13JLAC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61327"/>
            <a:ext cx="4724400" cy="3196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8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Alexander Calder    </a:t>
            </a:r>
            <a:r>
              <a:rPr lang="en-US" i="1" dirty="0" smtClean="0"/>
              <a:t>Fish Tail and Lobster Trap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First form of sculpture to MOVE; hangs, air blows on it and it moves and appears to take on a life of its own.</a:t>
            </a:r>
          </a:p>
          <a:p>
            <a:pPr marL="0" indent="0">
              <a:buNone/>
            </a:pPr>
            <a:r>
              <a:rPr lang="en-US" dirty="0" smtClean="0"/>
              <a:t>2. Responsive to the environment, therefore unpredictable and ever-changing, making mobile an exciting art form.</a:t>
            </a:r>
            <a:endParaRPr lang="en-CA" dirty="0" smtClean="0"/>
          </a:p>
          <a:p>
            <a:pPr marL="0" indent="0">
              <a:buNone/>
            </a:pPr>
            <a:r>
              <a:rPr lang="en-US" dirty="0" smtClean="0"/>
              <a:t>3. Made of aluminum and wire – very light.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media2.moma.org/collection_images/resized/481/w500h420/CRI_8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473"/>
            <a:ext cx="2895600" cy="3010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THE END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911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5400" dirty="0" smtClean="0"/>
              <a:t>Expressionism</a:t>
            </a:r>
            <a:endParaRPr lang="en-US" sz="5400" dirty="0"/>
          </a:p>
        </p:txBody>
      </p:sp>
      <p:pic>
        <p:nvPicPr>
          <p:cNvPr id="99330" name="Picture 2" descr="http://www.sccs.swarthmore.edu/users/08/ajb/pics/oldguitar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578" y="0"/>
            <a:ext cx="455642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crfranke.files.wordpress.com/2009/08/henri-matisse-the-dessert-harmony-in-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819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                     Abstraction</a:t>
            </a:r>
            <a:endParaRPr lang="en-US" dirty="0"/>
          </a:p>
        </p:txBody>
      </p:sp>
      <p:pic>
        <p:nvPicPr>
          <p:cNvPr id="101378" name="Picture 2" descr="http://crogers1975.files.wordpress.com/2006/12/11-cubism_picasso_accordio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30" y="0"/>
            <a:ext cx="46615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5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http://farm4.static.flickr.com/3220/2869823051_3d84032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2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Fantasy</a:t>
            </a:r>
            <a:endParaRPr lang="en-US" sz="6000" dirty="0"/>
          </a:p>
        </p:txBody>
      </p:sp>
      <p:pic>
        <p:nvPicPr>
          <p:cNvPr id="103426" name="Picture 2" descr="http://dl.lib.brown.edu/melancholy/img/chirico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994" y="1"/>
            <a:ext cx="55580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3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2" name="Picture 4" descr="http://www.chess-theory.com/images1/04004_marc_chag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0"/>
            <a:ext cx="54443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Surrealism</a:t>
            </a:r>
            <a:endParaRPr lang="en-US" sz="4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SURREALISM TO POP </a:t>
            </a:r>
            <a:r>
              <a:rPr lang="en-US" sz="3200" dirty="0" smtClean="0"/>
              <a:t>(1920s-1960s)</a:t>
            </a:r>
            <a:endParaRPr lang="en-US" dirty="0"/>
          </a:p>
        </p:txBody>
      </p:sp>
      <p:pic>
        <p:nvPicPr>
          <p:cNvPr id="105474" name="Picture 2" descr="http://www.galanart.com.au/images/categories/dali-persistence-of%20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59152"/>
            <a:ext cx="6248400" cy="4498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2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473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ART 10 ART HISTORY II</vt:lpstr>
      <vt:lpstr>EXPRESSIONISM, ABSTRACTION AND FANTASY ART (early-mid 1900s)</vt:lpstr>
      <vt:lpstr> Expressionism</vt:lpstr>
      <vt:lpstr>PowerPoint Presentation</vt:lpstr>
      <vt:lpstr>                             Abstraction</vt:lpstr>
      <vt:lpstr>PowerPoint Presentation</vt:lpstr>
      <vt:lpstr>Fantasy</vt:lpstr>
      <vt:lpstr>PowerPoint Presentation</vt:lpstr>
      <vt:lpstr> SURREALISM TO POP (1920s-1960s)</vt:lpstr>
      <vt:lpstr>PowerPoint Presentation</vt:lpstr>
      <vt:lpstr>PowerPoint Presentation</vt:lpstr>
      <vt:lpstr>PowerPoint Presentation</vt:lpstr>
      <vt:lpstr>Notes p. 13</vt:lpstr>
      <vt:lpstr>PowerPoint Presentation</vt:lpstr>
      <vt:lpstr>PowerPoint Presentation</vt:lpstr>
      <vt:lpstr>PowerPoint Presentation</vt:lpstr>
      <vt:lpstr>PowerPoint Presentation</vt:lpstr>
      <vt:lpstr>Notes p. 14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ART HISTORY II</dc:title>
  <dc:creator>Anne Enns</dc:creator>
  <cp:lastModifiedBy>Anne Enns</cp:lastModifiedBy>
  <cp:revision>2</cp:revision>
  <dcterms:created xsi:type="dcterms:W3CDTF">2017-01-13T22:20:01Z</dcterms:created>
  <dcterms:modified xsi:type="dcterms:W3CDTF">2017-01-13T22:34:53Z</dcterms:modified>
</cp:coreProperties>
</file>