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F00-9C31-4DDF-A53A-E678AE622037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CD3D-2777-428E-847A-20B3F7651D8B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F00-9C31-4DDF-A53A-E678AE622037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CD3D-2777-428E-847A-20B3F7651D8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F00-9C31-4DDF-A53A-E678AE622037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CD3D-2777-428E-847A-20B3F7651D8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F00-9C31-4DDF-A53A-E678AE622037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CD3D-2777-428E-847A-20B3F7651D8B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F00-9C31-4DDF-A53A-E678AE622037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CD3D-2777-428E-847A-20B3F7651D8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F00-9C31-4DDF-A53A-E678AE622037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CD3D-2777-428E-847A-20B3F7651D8B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F00-9C31-4DDF-A53A-E678AE622037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CD3D-2777-428E-847A-20B3F7651D8B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F00-9C31-4DDF-A53A-E678AE622037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CD3D-2777-428E-847A-20B3F7651D8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F00-9C31-4DDF-A53A-E678AE622037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CD3D-2777-428E-847A-20B3F7651D8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F00-9C31-4DDF-A53A-E678AE622037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CD3D-2777-428E-847A-20B3F7651D8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0F00-9C31-4DDF-A53A-E678AE622037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CD3D-2777-428E-847A-20B3F7651D8B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E30F00-9C31-4DDF-A53A-E678AE622037}" type="datetimeFigureOut">
              <a:rPr lang="en-CA" smtClean="0"/>
              <a:t>2017-01-18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8CCD3D-2777-428E-847A-20B3F7651D8B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895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ART 30/30</a:t>
            </a:r>
            <a:b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</a:b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ART HISTORY II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810000"/>
            <a:ext cx="8229600" cy="2590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E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xpressionism, Abstraction, and Fantasy Art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4930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4931" name="Picture 4" descr="http://www.1st-art-gallery.com/thumbnail/101488/1/The-Last-Supper-1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457835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2" name="Picture 6" descr="http://www.hithcc.org/images/The%20Last%20Supper,%20by%20Valentin%20de%20Boulogne%20(1592-163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685800"/>
            <a:ext cx="40005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3" name="Picture 8" descr="http://www.tickitaly.com/images/tickets/last-supper/last-sup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200"/>
            <a:ext cx="52324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4" name="Picture 2" descr="http://ugnchicago.com/wp-content/uploads/2009/08/Emil_Nolde_The_Last_Supper-JansonLarg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581400"/>
            <a:ext cx="381000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95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75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8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ABSTRACTION</a:t>
            </a:r>
            <a:endParaRPr lang="en-US" sz="8800" dirty="0">
              <a:solidFill>
                <a:schemeClr val="bg2">
                  <a:lumMod val="2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819400"/>
            <a:ext cx="8229600" cy="33067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(Early 1900s)</a:t>
            </a:r>
            <a:endParaRPr lang="en-US" dirty="0">
              <a:solidFill>
                <a:schemeClr val="bg2">
                  <a:lumMod val="25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000" smtClean="0">
                <a:solidFill>
                  <a:srgbClr val="4A452A"/>
                </a:solidFill>
                <a:latin typeface="Berlin Sans FB"/>
              </a:rPr>
              <a:t>JOSEPH STELLA  </a:t>
            </a:r>
            <a:br>
              <a:rPr lang="en-US" sz="4000" smtClean="0">
                <a:solidFill>
                  <a:srgbClr val="4A452A"/>
                </a:solidFill>
                <a:latin typeface="Berlin Sans FB"/>
              </a:rPr>
            </a:br>
            <a:r>
              <a:rPr lang="en-US" sz="4000" smtClean="0">
                <a:solidFill>
                  <a:srgbClr val="4A452A"/>
                </a:solidFill>
                <a:latin typeface="Berlin Sans FB"/>
              </a:rPr>
              <a:t>(</a:t>
            </a:r>
            <a:r>
              <a:rPr lang="en-US" sz="3200" smtClean="0">
                <a:solidFill>
                  <a:srgbClr val="4A452A"/>
                </a:solidFill>
                <a:latin typeface="Berlin Sans FB"/>
              </a:rPr>
              <a:t>American 1877-1946)</a:t>
            </a:r>
          </a:p>
        </p:txBody>
      </p:sp>
      <p:sp>
        <p:nvSpPr>
          <p:cNvPr id="126978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6979" name="Picture 2" descr="http://www.mapsites.net/gotham01/webpages/gabbyl/jstell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491038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4" descr="http://valerie6.myweb.uga.edu/bbri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28800"/>
            <a:ext cx="33623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00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mtClean="0">
                <a:latin typeface="Berlin Sans FB"/>
              </a:rPr>
              <a:t>Piet Mondrian  (Dutch 1872-1944)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8003" name="Picture 2" descr="http://cbio.mskcc.org/~bader/artists/mondrian/broad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92250"/>
            <a:ext cx="62484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70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9026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9027" name="Picture 2" descr="http://paintings.name/images/piet-mondrian/Mondrian-grey-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4" descr="http://www.artyfactory.com/perspective_drawing/images/eye_level/mondr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4000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9" name="Picture 6" descr="http://jerryandmartha.com/yourdailyart/images/mondria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57200"/>
            <a:ext cx="35052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59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67400" y="1447800"/>
            <a:ext cx="3048000" cy="46783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This X-radiograph (above) of the lower left of "Trafalgar Square" (seen in full at left), reveals a bewildering number of changes to lines and fields, all invisible to the naked eye. (The Phillips Collection) </a:t>
            </a:r>
            <a:endParaRPr lang="en-US" dirty="0"/>
          </a:p>
        </p:txBody>
      </p:sp>
      <p:pic>
        <p:nvPicPr>
          <p:cNvPr id="130051" name="Picture 2" descr="Mondrian pain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3735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2" name="Picture 4" descr="X-radiograph of Mondrian pain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14287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36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1074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1075" name="Picture 2" descr="http://www.lizardkingdom.org/archives/2005/11/mondri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4" descr="http://www.metmuseum.org/toah/images/h2/h2_C.I.69.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514600"/>
            <a:ext cx="27670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6" descr="http://pabuc.files.wordpress.com/2008/10/vans-authentic-mondrian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962400"/>
            <a:ext cx="283527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8" descr="http://tommcmahon.typepad.com/tm/images/mondri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0"/>
            <a:ext cx="36195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7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itchFamily="34" charset="0"/>
              </a:rPr>
              <a:t>Fernand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 pitchFamily="34" charset="0"/>
              </a:rPr>
              <a:t> L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/>
              </a:rPr>
              <a:t>éger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rlin Sans FB"/>
              </a:rPr>
              <a:t>(French 1881-1955)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32098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2099" name="Picture 2" descr="http://www.thecityreview.com/leger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5405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13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3122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23" name="Picture 2" descr="http://jerryandmartha.com/yourdailyart/images/le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41910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6" descr="http://sarkononmerci.fr/assets/fernand_leger_ve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40576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53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2133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0" dirty="0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FANTASY ART</a:t>
            </a:r>
            <a:endParaRPr lang="en-US" sz="8000" dirty="0">
              <a:solidFill>
                <a:schemeClr val="accent3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971800"/>
            <a:ext cx="8229600" cy="31543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(Early 1900s)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981200"/>
          </a:xfrm>
        </p:spPr>
        <p:txBody>
          <a:bodyPr/>
          <a:lstStyle/>
          <a:p>
            <a:r>
              <a:rPr lang="en-US" sz="7200" smtClean="0">
                <a:solidFill>
                  <a:schemeClr val="accent2"/>
                </a:solidFill>
                <a:latin typeface="Berlin Sans FB"/>
              </a:rPr>
              <a:t>EXPRESSIONISM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667000"/>
            <a:ext cx="8229600" cy="2590800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endParaRPr lang="en-US" smtClean="0">
              <a:solidFill>
                <a:schemeClr val="accent2"/>
              </a:solidFill>
              <a:latin typeface="Berlin Sans FB"/>
            </a:endParaRPr>
          </a:p>
          <a:p>
            <a:pPr algn="ctr">
              <a:buFont typeface="Arial" charset="0"/>
              <a:buNone/>
            </a:pPr>
            <a:endParaRPr lang="en-US" smtClean="0">
              <a:solidFill>
                <a:schemeClr val="accent2"/>
              </a:solidFill>
              <a:latin typeface="Berlin Sans FB"/>
            </a:endParaRPr>
          </a:p>
          <a:p>
            <a:pPr algn="ctr">
              <a:buFont typeface="Arial" charset="0"/>
              <a:buNone/>
            </a:pPr>
            <a:endParaRPr lang="en-US" smtClean="0">
              <a:solidFill>
                <a:schemeClr val="accent2"/>
              </a:solidFill>
              <a:latin typeface="Berlin Sans FB"/>
            </a:endParaRPr>
          </a:p>
          <a:p>
            <a:pPr algn="ctr">
              <a:buFont typeface="Arial" charset="0"/>
              <a:buNone/>
            </a:pPr>
            <a:r>
              <a:rPr lang="en-US" sz="4800" smtClean="0">
                <a:solidFill>
                  <a:schemeClr val="accent2"/>
                </a:solidFill>
                <a:latin typeface="Berlin Sans FB"/>
              </a:rPr>
              <a:t>(Early 1900s)</a:t>
            </a:r>
          </a:p>
        </p:txBody>
      </p:sp>
    </p:spTree>
    <p:extLst>
      <p:ext uri="{BB962C8B-B14F-4D97-AF65-F5344CB8AC3E}">
        <p14:creationId xmlns:p14="http://schemas.microsoft.com/office/powerpoint/2010/main" val="2756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Giorgio de Chirico </a:t>
            </a:r>
            <a:br>
              <a:rPr lang="en-US" sz="6000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Berlin Sans FB" pitchFamily="34" charset="0"/>
              </a:rPr>
              <a:t>(Italian 1888-1978)</a:t>
            </a:r>
            <a:endParaRPr lang="en-US" sz="6000" dirty="0">
              <a:solidFill>
                <a:schemeClr val="bg2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35170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5171" name="Picture 2" descr="http://www.essell.org/text/ebertongames/chiricopai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4650"/>
            <a:ext cx="30480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2" name="Picture 4" descr="Giorgio de Chirico. Il metafisico ovvero il teatro degli enigmi - Palazzo Mauro De AndrÃ�Â© - Raven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0325" y="1905000"/>
            <a:ext cx="52736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48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linesandcolors.com/images/2008-04/dechirico_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724" y="457200"/>
            <a:ext cx="4180276" cy="6134100"/>
          </a:xfrm>
          <a:prstGeom prst="rect">
            <a:avLst/>
          </a:prstGeom>
          <a:noFill/>
        </p:spPr>
      </p:pic>
      <p:pic>
        <p:nvPicPr>
          <p:cNvPr id="1028" name="Picture 4" descr="http://bp2.blogger.com/_uQR5uTTeFlc/SHWaHZgWPII/AAAAAAAAAdE/tGo6jNG_sSk/s400/Philosop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4038600" cy="5112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6805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PAUL KLEE </a:t>
            </a:r>
            <a:b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itchFamily="34" charset="0"/>
              </a:rPr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(Swiss 1879-1940)</a:t>
            </a:r>
            <a:endParaRPr lang="en-US" sz="6000" dirty="0">
              <a:solidFill>
                <a:schemeClr val="accent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36194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6195" name="Picture 4" descr="http://5.media.tumblr.com/WXCapTL7Fn60ta2xYl3hod8o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7363" y="457200"/>
            <a:ext cx="484663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27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7218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7219" name="Picture 2" descr="http://keres.meccahosting.com/~a0005789/images/early%2020th%20c/12.18-paulKlee-RedBall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0"/>
            <a:ext cx="32956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0" name="Picture 4" descr="http://www.1st-art-gallery.com/thumbnail/210093/1/Fire-In-The-Eve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3733800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6" descr="http://potatoland.org/glart/images/Paul-Klee-Ancient-S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905250"/>
            <a:ext cx="2857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2" name="Picture 10" descr="http://www.davidsandum.com/images/Paul%20Klee-Around%20the%20fish-19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502025"/>
            <a:ext cx="45720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48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MARC CHAGALL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(Russian 1887-1985)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38242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8243" name="Picture 2" descr="Paris Through the 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63" y="917575"/>
            <a:ext cx="5976937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98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9266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9267" name="Picture 2" descr="Green Violin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81400" cy="654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8" name="Picture 4" descr="http://www.writedesignonline.com/history-culture/WD-A2Z/Chagall-Eda-Ok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46050"/>
            <a:ext cx="5029200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97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46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336600"/>
                </a:solidFill>
                <a:latin typeface="Berlin Sans FB" pitchFamily="34" charset="0"/>
              </a:rPr>
              <a:t>Henri Matisse</a:t>
            </a:r>
            <a:r>
              <a:rPr lang="en-US" dirty="0" smtClean="0">
                <a:solidFill>
                  <a:srgbClr val="336600"/>
                </a:solidFill>
                <a:latin typeface="Berlin Sans FB" pitchFamily="34" charset="0"/>
              </a:rPr>
              <a:t> </a:t>
            </a:r>
            <a:br>
              <a:rPr lang="en-US" dirty="0" smtClean="0">
                <a:solidFill>
                  <a:srgbClr val="336600"/>
                </a:solidFill>
                <a:latin typeface="Berlin Sans FB" pitchFamily="34" charset="0"/>
              </a:rPr>
            </a:br>
            <a:r>
              <a:rPr lang="en-US" dirty="0" smtClean="0">
                <a:solidFill>
                  <a:srgbClr val="336600"/>
                </a:solidFill>
                <a:latin typeface="Berlin Sans FB" pitchFamily="34" charset="0"/>
              </a:rPr>
              <a:t>(French 1869-1954)</a:t>
            </a:r>
            <a:endParaRPr lang="en-US" sz="6600" dirty="0">
              <a:solidFill>
                <a:srgbClr val="336600"/>
              </a:solidFill>
              <a:latin typeface="Berlin Sans FB" pitchFamily="34" charset="0"/>
            </a:endParaRPr>
          </a:p>
        </p:txBody>
      </p:sp>
      <p:sp>
        <p:nvSpPr>
          <p:cNvPr id="117762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7763" name="Picture 2" descr="http://www.artchive.com/artchive/m/matisse/harmony_in_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85875"/>
            <a:ext cx="69056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0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8786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8787" name="Picture 2" descr="http://farm4.static.flickr.com/3593/3296143256_fd09eeb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3762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6" descr="http://rectonoverso.files.wordpress.com/2009/09/matisse-musi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25" y="838200"/>
            <a:ext cx="49688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03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9810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9811" name="Picture 4" descr="http://www.csudh.edu/dearhabermas/redstudio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68008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38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FROM MATISSE’S</a:t>
            </a:r>
            <a:b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</a:br>
            <a:r>
              <a:rPr lang="en-US" i="1" dirty="0" smtClean="0">
                <a:solidFill>
                  <a:srgbClr val="FF0000"/>
                </a:solidFill>
                <a:latin typeface="Berlin Sans FB" pitchFamily="34" charset="0"/>
              </a:rPr>
              <a:t>JAZZ</a:t>
            </a:r>
            <a:endParaRPr lang="en-US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120834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0835" name="Picture 2" descr="http://theartcart.files.wordpress.com/2008/11/_mg_73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3274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Picture 4" descr="http://www.chess-theory.com/images1/08917_henri_matis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00" y="3311525"/>
            <a:ext cx="54483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6" descr="http://www.museum.cornell.edu/HFJ/permcoll/pdp/img_pr/jazz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563" y="228600"/>
            <a:ext cx="426243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62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996633"/>
                </a:solidFill>
                <a:latin typeface="Berlin Sans FB" pitchFamily="34" charset="0"/>
              </a:rPr>
              <a:t>GEORGES ROUALT </a:t>
            </a:r>
            <a:br>
              <a:rPr lang="en-US" sz="6000" dirty="0" smtClean="0">
                <a:solidFill>
                  <a:srgbClr val="996633"/>
                </a:solidFill>
                <a:latin typeface="Berlin Sans FB" pitchFamily="34" charset="0"/>
              </a:rPr>
            </a:br>
            <a:r>
              <a:rPr lang="en-US" sz="4000" dirty="0" smtClean="0">
                <a:solidFill>
                  <a:srgbClr val="996633"/>
                </a:solidFill>
                <a:latin typeface="Berlin Sans FB" pitchFamily="34" charset="0"/>
              </a:rPr>
              <a:t>(French 1871-1958)</a:t>
            </a:r>
            <a:endParaRPr lang="en-US" sz="6600" dirty="0">
              <a:solidFill>
                <a:srgbClr val="996633"/>
              </a:solidFill>
              <a:latin typeface="Berlin Sans FB" pitchFamily="34" charset="0"/>
            </a:endParaRPr>
          </a:p>
        </p:txBody>
      </p:sp>
      <p:sp>
        <p:nvSpPr>
          <p:cNvPr id="121858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1859" name="Picture 2" descr="http://artblog.net/images/2008/12/04/7_Christ_Mock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2766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4" descr="http://drchuckdegroat.files.wordpress.com/2009/08/rouault-head-of-chr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37338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94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882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883" name="Picture 2" descr="http://www.artinthepicture.com/artists/Georges_Rouault/kin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267200" cy="635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Picture 4" descr="http://blogs.phillyburbs.com/news/intelligencer/wp-content/blogs.dir/4/files/2009/March/Thursday/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37179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254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3906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3907" name="Picture 2" descr="http://ugnchicago.com/wp-content/uploads/2009/08/Emil_Nolde_The_Last_Supper-JansonLar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315200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12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</TotalTime>
  <Words>100</Words>
  <Application>Microsoft Office PowerPoint</Application>
  <PresentationFormat>On-screen Show (4:3)</PresentationFormat>
  <Paragraphs>21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Slipstream</vt:lpstr>
      <vt:lpstr>ART 30/30 ART HISTORY II</vt:lpstr>
      <vt:lpstr>EXPRESSIONISM</vt:lpstr>
      <vt:lpstr>Henri Matisse  (French 1869-1954)</vt:lpstr>
      <vt:lpstr>PowerPoint Presentation</vt:lpstr>
      <vt:lpstr>PowerPoint Presentation</vt:lpstr>
      <vt:lpstr>FROM MATISSE’S JAZZ</vt:lpstr>
      <vt:lpstr>GEORGES ROUALT  (French 1871-1958)</vt:lpstr>
      <vt:lpstr>PowerPoint Presentation</vt:lpstr>
      <vt:lpstr>PowerPoint Presentation</vt:lpstr>
      <vt:lpstr>PowerPoint Presentation</vt:lpstr>
      <vt:lpstr>ABSTRACTION</vt:lpstr>
      <vt:lpstr>JOSEPH STELLA   (American 1877-1946)</vt:lpstr>
      <vt:lpstr>Piet Mondrian  (Dutch 1872-1944)</vt:lpstr>
      <vt:lpstr>PowerPoint Presentation</vt:lpstr>
      <vt:lpstr>PowerPoint Presentation</vt:lpstr>
      <vt:lpstr>PowerPoint Presentation</vt:lpstr>
      <vt:lpstr>Fernand Léger (French 1881-1955)</vt:lpstr>
      <vt:lpstr>PowerPoint Presentation</vt:lpstr>
      <vt:lpstr>FANTASY ART</vt:lpstr>
      <vt:lpstr>Giorgio de Chirico  (Italian 1888-1978)</vt:lpstr>
      <vt:lpstr>PowerPoint Presentation</vt:lpstr>
      <vt:lpstr>PAUL KLEE  (Swiss 1879-1940)</vt:lpstr>
      <vt:lpstr>PowerPoint Presentation</vt:lpstr>
      <vt:lpstr>MARC CHAGALL (Russian 1887-1985)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30/30 ART HISTORY II</dc:title>
  <dc:creator>Anne Enns</dc:creator>
  <cp:lastModifiedBy>Anne Enns</cp:lastModifiedBy>
  <cp:revision>1</cp:revision>
  <dcterms:created xsi:type="dcterms:W3CDTF">2017-01-18T22:14:38Z</dcterms:created>
  <dcterms:modified xsi:type="dcterms:W3CDTF">2017-01-18T22:18:05Z</dcterms:modified>
</cp:coreProperties>
</file>