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C5F0A-D071-4449-8890-C39A48BF78B0}" type="datetimeFigureOut">
              <a:rPr lang="en-CA" smtClean="0"/>
              <a:t>2017-01-18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47FE2C-537A-4797-A411-B2A292F843F2}" type="slidenum">
              <a:rPr lang="en-CA" smtClean="0"/>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C5F0A-D071-4449-8890-C39A48BF78B0}" type="datetimeFigureOut">
              <a:rPr lang="en-CA" smtClean="0"/>
              <a:t>2017-01-18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C5F0A-D071-4449-8890-C39A48BF78B0}" type="datetimeFigureOut">
              <a:rPr lang="en-CA" smtClean="0"/>
              <a:t>2017-01-18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2C5F0A-D071-4449-8890-C39A48BF78B0}" type="datetimeFigureOut">
              <a:rPr lang="en-CA" smtClean="0"/>
              <a:t>2017-01-18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47FE2C-537A-4797-A411-B2A292F843F2}"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C5F0A-D071-4449-8890-C39A48BF78B0}" type="datetimeFigureOut">
              <a:rPr lang="en-CA" smtClean="0"/>
              <a:t>2017-01-18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2C5F0A-D071-4449-8890-C39A48BF78B0}" type="datetimeFigureOut">
              <a:rPr lang="en-CA" smtClean="0"/>
              <a:t>2017-01-18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47FE2C-537A-4797-A411-B2A292F843F2}"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2C5F0A-D071-4449-8890-C39A48BF78B0}" type="datetimeFigureOut">
              <a:rPr lang="en-CA" smtClean="0"/>
              <a:t>2017-01-18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47FE2C-537A-4797-A411-B2A292F843F2}" type="slidenum">
              <a:rPr lang="en-CA" smtClean="0"/>
              <a:t>‹#›</a:t>
            </a:fld>
            <a:endParaRPr lang="en-C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C5F0A-D071-4449-8890-C39A48BF78B0}" type="datetimeFigureOut">
              <a:rPr lang="en-CA" smtClean="0"/>
              <a:t>2017-01-18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C5F0A-D071-4449-8890-C39A48BF78B0}" type="datetimeFigureOut">
              <a:rPr lang="en-CA" smtClean="0"/>
              <a:t>2017-01-18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C5F0A-D071-4449-8890-C39A48BF78B0}" type="datetimeFigureOut">
              <a:rPr lang="en-CA" smtClean="0"/>
              <a:t>2017-01-18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47FE2C-537A-4797-A411-B2A292F843F2}"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C5F0A-D071-4449-8890-C39A48BF78B0}" type="datetimeFigureOut">
              <a:rPr lang="en-CA" smtClean="0"/>
              <a:t>2017-01-18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47FE2C-537A-4797-A411-B2A292F843F2}" type="slidenum">
              <a:rPr lang="en-CA" smtClean="0"/>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2C5F0A-D071-4449-8890-C39A48BF78B0}" type="datetimeFigureOut">
              <a:rPr lang="en-CA" smtClean="0"/>
              <a:t>2017-01-18</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D47FE2C-537A-4797-A411-B2A292F843F2}"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ybermuse.gallery.ca/cybermuse/search/artwork_e.jsp?mkey=3097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tsnotdead.com/Pablo-Picasso-The-Tragedy-p/picasso-fslash-picasso30.ht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moma.org/exhibitions/1998/miro/artistic_context.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rtregisterpress.com/DonEddy/Files/Contents.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2362200"/>
          </a:xfrm>
        </p:spPr>
        <p:txBody>
          <a:bodyPr rtlCol="0">
            <a:normAutofit/>
          </a:bodyPr>
          <a:lstStyle/>
          <a:p>
            <a:pPr fontAlgn="auto">
              <a:spcAft>
                <a:spcPts val="0"/>
              </a:spcAft>
              <a:buFont typeface="Arial" pitchFamily="34" charset="0"/>
              <a:buNone/>
              <a:defRPr/>
            </a:pPr>
            <a:r>
              <a:rPr lang="en-US" sz="5400" dirty="0" smtClean="0">
                <a:solidFill>
                  <a:schemeClr val="accent3">
                    <a:lumMod val="75000"/>
                  </a:schemeClr>
                </a:solidFill>
                <a:latin typeface="Berlin Sans FB" pitchFamily="34" charset="0"/>
              </a:rPr>
              <a:t>Picasso to Pop</a:t>
            </a:r>
            <a:endParaRPr lang="en-US" sz="5400" dirty="0">
              <a:solidFill>
                <a:schemeClr val="accent3">
                  <a:lumMod val="75000"/>
                </a:schemeClr>
              </a:solidFill>
              <a:latin typeface="Berlin Sans FB" pitchFamily="34" charset="0"/>
            </a:endParaRPr>
          </a:p>
        </p:txBody>
      </p:sp>
      <p:sp>
        <p:nvSpPr>
          <p:cNvPr id="2" name="Title 1"/>
          <p:cNvSpPr>
            <a:spLocks noGrp="1"/>
          </p:cNvSpPr>
          <p:nvPr>
            <p:ph type="ctrTitle"/>
          </p:nvPr>
        </p:nvSpPr>
        <p:spPr>
          <a:xfrm>
            <a:off x="685800" y="914400"/>
            <a:ext cx="7772400" cy="2686050"/>
          </a:xfrm>
        </p:spPr>
        <p:txBody>
          <a:bodyPr rtlCol="0">
            <a:normAutofit/>
          </a:bodyPr>
          <a:lstStyle/>
          <a:p>
            <a:pPr fontAlgn="auto">
              <a:spcAft>
                <a:spcPts val="0"/>
              </a:spcAft>
              <a:defRPr/>
            </a:pPr>
            <a:r>
              <a:rPr lang="en-US" sz="7200" dirty="0" smtClean="0">
                <a:solidFill>
                  <a:schemeClr val="accent3">
                    <a:lumMod val="50000"/>
                  </a:schemeClr>
                </a:solidFill>
                <a:latin typeface="Berlin Sans FB" pitchFamily="34" charset="0"/>
              </a:rPr>
              <a:t>ART 20/30</a:t>
            </a:r>
            <a:br>
              <a:rPr lang="en-US" sz="7200" dirty="0" smtClean="0">
                <a:solidFill>
                  <a:schemeClr val="accent3">
                    <a:lumMod val="50000"/>
                  </a:schemeClr>
                </a:solidFill>
                <a:latin typeface="Berlin Sans FB" pitchFamily="34" charset="0"/>
              </a:rPr>
            </a:br>
            <a:r>
              <a:rPr lang="en-US" sz="7200" dirty="0" smtClean="0">
                <a:solidFill>
                  <a:schemeClr val="accent3">
                    <a:lumMod val="50000"/>
                  </a:schemeClr>
                </a:solidFill>
                <a:latin typeface="Berlin Sans FB" pitchFamily="34" charset="0"/>
              </a:rPr>
              <a:t>ART HISTORY I</a:t>
            </a:r>
            <a:endParaRPr lang="en-US" sz="7200" dirty="0">
              <a:solidFill>
                <a:schemeClr val="accent3">
                  <a:lumMod val="50000"/>
                </a:schemeClr>
              </a:solidFill>
              <a:latin typeface="Berlin Sans FB" pitchFamily="34" charset="0"/>
            </a:endParaRPr>
          </a:p>
        </p:txBody>
      </p:sp>
    </p:spTree>
    <p:extLst>
      <p:ext uri="{BB962C8B-B14F-4D97-AF65-F5344CB8AC3E}">
        <p14:creationId xmlns:p14="http://schemas.microsoft.com/office/powerpoint/2010/main" val="192434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endParaRPr lang="en-US" smtClean="0"/>
          </a:p>
        </p:txBody>
      </p:sp>
      <p:sp>
        <p:nvSpPr>
          <p:cNvPr id="149506" name="Content Placeholder 2"/>
          <p:cNvSpPr>
            <a:spLocks noGrp="1"/>
          </p:cNvSpPr>
          <p:nvPr>
            <p:ph sz="quarter" idx="13"/>
          </p:nvPr>
        </p:nvSpPr>
        <p:spPr/>
        <p:txBody>
          <a:bodyPr/>
          <a:lstStyle/>
          <a:p>
            <a:endParaRPr lang="en-US" smtClean="0"/>
          </a:p>
        </p:txBody>
      </p:sp>
      <p:pic>
        <p:nvPicPr>
          <p:cNvPr id="149507" name="Picture 2" descr="http://echostains.files.wordpress.com/2009/10/picasso-weeping-woman-1937.jpg"/>
          <p:cNvPicPr>
            <a:picLocks noChangeAspect="1" noChangeArrowheads="1"/>
          </p:cNvPicPr>
          <p:nvPr/>
        </p:nvPicPr>
        <p:blipFill>
          <a:blip r:embed="rId2" cstate="print"/>
          <a:srcRect/>
          <a:stretch>
            <a:fillRect/>
          </a:stretch>
        </p:blipFill>
        <p:spPr bwMode="auto">
          <a:xfrm>
            <a:off x="4419600" y="533400"/>
            <a:ext cx="4562475" cy="5572125"/>
          </a:xfrm>
          <a:prstGeom prst="rect">
            <a:avLst/>
          </a:prstGeom>
          <a:noFill/>
          <a:ln w="9525">
            <a:noFill/>
            <a:miter lim="800000"/>
            <a:headEnd/>
            <a:tailEnd/>
          </a:ln>
        </p:spPr>
      </p:pic>
      <p:pic>
        <p:nvPicPr>
          <p:cNvPr id="149508" name="Picture 2" descr="http://specialedandme.files.wordpress.com/2008/02/picasso-the_dream-surrelism.jpg"/>
          <p:cNvPicPr>
            <a:picLocks noChangeAspect="1" noChangeArrowheads="1"/>
          </p:cNvPicPr>
          <p:nvPr/>
        </p:nvPicPr>
        <p:blipFill>
          <a:blip r:embed="rId3" cstate="print"/>
          <a:srcRect/>
          <a:stretch>
            <a:fillRect/>
          </a:stretch>
        </p:blipFill>
        <p:spPr bwMode="auto">
          <a:xfrm>
            <a:off x="0" y="1143000"/>
            <a:ext cx="3744913" cy="5191125"/>
          </a:xfrm>
          <a:prstGeom prst="rect">
            <a:avLst/>
          </a:prstGeom>
          <a:noFill/>
          <a:ln w="9525">
            <a:noFill/>
            <a:miter lim="800000"/>
            <a:headEnd/>
            <a:tailEnd/>
          </a:ln>
        </p:spPr>
      </p:pic>
    </p:spTree>
    <p:extLst>
      <p:ext uri="{BB962C8B-B14F-4D97-AF65-F5344CB8AC3E}">
        <p14:creationId xmlns:p14="http://schemas.microsoft.com/office/powerpoint/2010/main" val="2869373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endParaRPr lang="en-US" smtClean="0"/>
          </a:p>
        </p:txBody>
      </p:sp>
      <p:sp>
        <p:nvSpPr>
          <p:cNvPr id="150530" name="Content Placeholder 2"/>
          <p:cNvSpPr>
            <a:spLocks noGrp="1"/>
          </p:cNvSpPr>
          <p:nvPr>
            <p:ph sz="quarter" idx="13"/>
          </p:nvPr>
        </p:nvSpPr>
        <p:spPr/>
        <p:txBody>
          <a:bodyPr/>
          <a:lstStyle/>
          <a:p>
            <a:endParaRPr lang="en-US" smtClean="0"/>
          </a:p>
        </p:txBody>
      </p:sp>
      <p:pic>
        <p:nvPicPr>
          <p:cNvPr id="150531" name="Picture 4" descr="http://crfranke.files.wordpress.com/2009/08/guernica_large.jpg"/>
          <p:cNvPicPr>
            <a:picLocks noChangeAspect="1" noChangeArrowheads="1"/>
          </p:cNvPicPr>
          <p:nvPr/>
        </p:nvPicPr>
        <p:blipFill>
          <a:blip r:embed="rId2" cstate="print"/>
          <a:srcRect/>
          <a:stretch>
            <a:fillRect/>
          </a:stretch>
        </p:blipFill>
        <p:spPr bwMode="auto">
          <a:xfrm>
            <a:off x="0" y="1066800"/>
            <a:ext cx="9144000" cy="4070350"/>
          </a:xfrm>
          <a:prstGeom prst="rect">
            <a:avLst/>
          </a:prstGeom>
          <a:noFill/>
          <a:ln w="9525">
            <a:noFill/>
            <a:miter lim="800000"/>
            <a:headEnd/>
            <a:tailEnd/>
          </a:ln>
        </p:spPr>
      </p:pic>
    </p:spTree>
    <p:extLst>
      <p:ext uri="{BB962C8B-B14F-4D97-AF65-F5344CB8AC3E}">
        <p14:creationId xmlns:p14="http://schemas.microsoft.com/office/powerpoint/2010/main" val="2472208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endParaRPr lang="en-US" smtClean="0"/>
          </a:p>
        </p:txBody>
      </p:sp>
      <p:sp>
        <p:nvSpPr>
          <p:cNvPr id="151554" name="Content Placeholder 2"/>
          <p:cNvSpPr>
            <a:spLocks noGrp="1"/>
          </p:cNvSpPr>
          <p:nvPr>
            <p:ph sz="quarter" idx="13"/>
          </p:nvPr>
        </p:nvSpPr>
        <p:spPr/>
        <p:txBody>
          <a:bodyPr/>
          <a:lstStyle/>
          <a:p>
            <a:endParaRPr lang="en-US" smtClean="0"/>
          </a:p>
        </p:txBody>
      </p:sp>
      <p:pic>
        <p:nvPicPr>
          <p:cNvPr id="151555" name="Picture 2" descr="http://www.chess-theory.com/images5/24223_picasso_sculpture.jpg"/>
          <p:cNvPicPr>
            <a:picLocks noChangeAspect="1" noChangeArrowheads="1"/>
          </p:cNvPicPr>
          <p:nvPr/>
        </p:nvPicPr>
        <p:blipFill>
          <a:blip r:embed="rId2" cstate="print"/>
          <a:srcRect/>
          <a:stretch>
            <a:fillRect/>
          </a:stretch>
        </p:blipFill>
        <p:spPr bwMode="auto">
          <a:xfrm>
            <a:off x="5153025" y="990600"/>
            <a:ext cx="3990975" cy="5572125"/>
          </a:xfrm>
          <a:prstGeom prst="rect">
            <a:avLst/>
          </a:prstGeom>
          <a:noFill/>
          <a:ln w="9525">
            <a:noFill/>
            <a:miter lim="800000"/>
            <a:headEnd/>
            <a:tailEnd/>
          </a:ln>
        </p:spPr>
      </p:pic>
      <p:pic>
        <p:nvPicPr>
          <p:cNvPr id="151556" name="Picture 3" descr="http://www.homodiscens.com/home/core_content/ways_of_knowing/image-j/pcasso_bull.jpg"/>
          <p:cNvPicPr>
            <a:picLocks noChangeAspect="1" noChangeArrowheads="1"/>
          </p:cNvPicPr>
          <p:nvPr/>
        </p:nvPicPr>
        <p:blipFill>
          <a:blip r:embed="rId3" cstate="print"/>
          <a:srcRect/>
          <a:stretch>
            <a:fillRect/>
          </a:stretch>
        </p:blipFill>
        <p:spPr bwMode="auto">
          <a:xfrm>
            <a:off x="0" y="1676400"/>
            <a:ext cx="4800600" cy="3903663"/>
          </a:xfrm>
          <a:prstGeom prst="rect">
            <a:avLst/>
          </a:prstGeom>
          <a:noFill/>
          <a:ln w="9525">
            <a:noFill/>
            <a:miter lim="800000"/>
            <a:headEnd/>
            <a:tailEnd/>
          </a:ln>
        </p:spPr>
      </p:pic>
    </p:spTree>
    <p:extLst>
      <p:ext uri="{BB962C8B-B14F-4D97-AF65-F5344CB8AC3E}">
        <p14:creationId xmlns:p14="http://schemas.microsoft.com/office/powerpoint/2010/main" val="599454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6000" dirty="0" smtClean="0">
                <a:solidFill>
                  <a:srgbClr val="FF5050"/>
                </a:solidFill>
                <a:latin typeface="Berlin Sans FB" pitchFamily="34" charset="0"/>
              </a:rPr>
              <a:t>GEORGIA O’KEEFE</a:t>
            </a:r>
            <a:r>
              <a:rPr lang="en-US" dirty="0" smtClean="0">
                <a:solidFill>
                  <a:srgbClr val="FF5050"/>
                </a:solidFill>
                <a:latin typeface="Berlin Sans FB" pitchFamily="34" charset="0"/>
              </a:rPr>
              <a:t> (American 1887-1986)</a:t>
            </a:r>
            <a:endParaRPr lang="en-US" sz="6000" dirty="0">
              <a:solidFill>
                <a:srgbClr val="FF5050"/>
              </a:solidFill>
              <a:latin typeface="Berlin Sans FB" pitchFamily="34" charset="0"/>
            </a:endParaRPr>
          </a:p>
        </p:txBody>
      </p:sp>
      <p:sp>
        <p:nvSpPr>
          <p:cNvPr id="152578" name="Content Placeholder 2"/>
          <p:cNvSpPr>
            <a:spLocks noGrp="1"/>
          </p:cNvSpPr>
          <p:nvPr>
            <p:ph sz="quarter" idx="13"/>
          </p:nvPr>
        </p:nvSpPr>
        <p:spPr/>
        <p:txBody>
          <a:bodyPr/>
          <a:lstStyle/>
          <a:p>
            <a:endParaRPr lang="en-US" smtClean="0"/>
          </a:p>
        </p:txBody>
      </p:sp>
      <p:pic>
        <p:nvPicPr>
          <p:cNvPr id="152579" name="Picture 2" descr="&quot;The Red Maple at Lake George&quot; by O'Keeffe"/>
          <p:cNvPicPr>
            <a:picLocks noChangeAspect="1" noChangeArrowheads="1"/>
          </p:cNvPicPr>
          <p:nvPr/>
        </p:nvPicPr>
        <p:blipFill>
          <a:blip r:embed="rId2" cstate="print"/>
          <a:srcRect/>
          <a:stretch>
            <a:fillRect/>
          </a:stretch>
        </p:blipFill>
        <p:spPr bwMode="auto">
          <a:xfrm>
            <a:off x="0" y="1600200"/>
            <a:ext cx="4149725" cy="5029200"/>
          </a:xfrm>
          <a:prstGeom prst="rect">
            <a:avLst/>
          </a:prstGeom>
          <a:noFill/>
          <a:ln w="9525">
            <a:noFill/>
            <a:miter lim="800000"/>
            <a:headEnd/>
            <a:tailEnd/>
          </a:ln>
        </p:spPr>
      </p:pic>
      <p:pic>
        <p:nvPicPr>
          <p:cNvPr id="152580" name="Picture 4" descr="http://graphics8.nytimes.com/images/2004/09/26/books/okeefe-painting2.650.jpg"/>
          <p:cNvPicPr>
            <a:picLocks noChangeAspect="1" noChangeArrowheads="1"/>
          </p:cNvPicPr>
          <p:nvPr/>
        </p:nvPicPr>
        <p:blipFill>
          <a:blip r:embed="rId3" cstate="print"/>
          <a:srcRect/>
          <a:stretch>
            <a:fillRect/>
          </a:stretch>
        </p:blipFill>
        <p:spPr bwMode="auto">
          <a:xfrm>
            <a:off x="4591050" y="2286000"/>
            <a:ext cx="4552950" cy="3908425"/>
          </a:xfrm>
          <a:prstGeom prst="rect">
            <a:avLst/>
          </a:prstGeom>
          <a:noFill/>
          <a:ln w="9525">
            <a:noFill/>
            <a:miter lim="800000"/>
            <a:headEnd/>
            <a:tailEnd/>
          </a:ln>
        </p:spPr>
      </p:pic>
    </p:spTree>
    <p:extLst>
      <p:ext uri="{BB962C8B-B14F-4D97-AF65-F5344CB8AC3E}">
        <p14:creationId xmlns:p14="http://schemas.microsoft.com/office/powerpoint/2010/main" val="19724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6000" dirty="0" smtClean="0">
                <a:solidFill>
                  <a:srgbClr val="CC9900"/>
                </a:solidFill>
                <a:latin typeface="Berlin Sans FB" pitchFamily="34" charset="0"/>
              </a:rPr>
              <a:t>FRIDA KAHLO </a:t>
            </a:r>
            <a:r>
              <a:rPr lang="en-US" dirty="0" smtClean="0">
                <a:solidFill>
                  <a:srgbClr val="CC9900"/>
                </a:solidFill>
                <a:latin typeface="Berlin Sans FB" pitchFamily="34" charset="0"/>
              </a:rPr>
              <a:t>(Mexican 1907-1954)</a:t>
            </a:r>
            <a:endParaRPr lang="en-US" sz="6000" dirty="0">
              <a:solidFill>
                <a:srgbClr val="CC9900"/>
              </a:solidFill>
              <a:latin typeface="Berlin Sans FB" pitchFamily="34" charset="0"/>
            </a:endParaRPr>
          </a:p>
        </p:txBody>
      </p:sp>
      <p:sp>
        <p:nvSpPr>
          <p:cNvPr id="153602" name="Content Placeholder 2"/>
          <p:cNvSpPr>
            <a:spLocks noGrp="1"/>
          </p:cNvSpPr>
          <p:nvPr>
            <p:ph sz="quarter" idx="13"/>
          </p:nvPr>
        </p:nvSpPr>
        <p:spPr/>
        <p:txBody>
          <a:bodyPr/>
          <a:lstStyle/>
          <a:p>
            <a:endParaRPr lang="en-US" smtClean="0"/>
          </a:p>
        </p:txBody>
      </p:sp>
      <p:pic>
        <p:nvPicPr>
          <p:cNvPr id="153603" name="Picture 2" descr="http://www.umbc.edu/mll/ma/assets/Fig1.jpg"/>
          <p:cNvPicPr>
            <a:picLocks noChangeAspect="1" noChangeArrowheads="1"/>
          </p:cNvPicPr>
          <p:nvPr/>
        </p:nvPicPr>
        <p:blipFill>
          <a:blip r:embed="rId2" cstate="print"/>
          <a:srcRect/>
          <a:stretch>
            <a:fillRect/>
          </a:stretch>
        </p:blipFill>
        <p:spPr bwMode="auto">
          <a:xfrm>
            <a:off x="5105400" y="1676400"/>
            <a:ext cx="3581400" cy="4713288"/>
          </a:xfrm>
          <a:prstGeom prst="rect">
            <a:avLst/>
          </a:prstGeom>
          <a:noFill/>
          <a:ln w="9525">
            <a:noFill/>
            <a:miter lim="800000"/>
            <a:headEnd/>
            <a:tailEnd/>
          </a:ln>
        </p:spPr>
      </p:pic>
      <p:pic>
        <p:nvPicPr>
          <p:cNvPr id="153604" name="Picture 4" descr="http://www2.pjstar.com/images/uploads/las_dos_fridas_thumb.jpg"/>
          <p:cNvPicPr>
            <a:picLocks noChangeAspect="1" noChangeArrowheads="1"/>
          </p:cNvPicPr>
          <p:nvPr/>
        </p:nvPicPr>
        <p:blipFill>
          <a:blip r:embed="rId3" cstate="print"/>
          <a:srcRect/>
          <a:stretch>
            <a:fillRect/>
          </a:stretch>
        </p:blipFill>
        <p:spPr bwMode="auto">
          <a:xfrm>
            <a:off x="457200" y="2286000"/>
            <a:ext cx="4005263" cy="3981450"/>
          </a:xfrm>
          <a:prstGeom prst="rect">
            <a:avLst/>
          </a:prstGeom>
          <a:noFill/>
          <a:ln w="9525">
            <a:noFill/>
            <a:miter lim="800000"/>
            <a:headEnd/>
            <a:tailEnd/>
          </a:ln>
        </p:spPr>
      </p:pic>
    </p:spTree>
    <p:extLst>
      <p:ext uri="{BB962C8B-B14F-4D97-AF65-F5344CB8AC3E}">
        <p14:creationId xmlns:p14="http://schemas.microsoft.com/office/powerpoint/2010/main" val="200983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524000"/>
          </a:xfrm>
        </p:spPr>
        <p:txBody>
          <a:bodyPr>
            <a:normAutofit fontScale="90000"/>
          </a:bodyPr>
          <a:lstStyle/>
          <a:p>
            <a:pPr algn="l"/>
            <a:r>
              <a:rPr lang="en-US" sz="6600" smtClean="0">
                <a:solidFill>
                  <a:srgbClr val="4F6228"/>
                </a:solidFill>
                <a:latin typeface="Berlin Sans FB"/>
              </a:rPr>
              <a:t/>
            </a:r>
            <a:br>
              <a:rPr lang="en-US" sz="6600" smtClean="0">
                <a:solidFill>
                  <a:srgbClr val="4F6228"/>
                </a:solidFill>
                <a:latin typeface="Berlin Sans FB"/>
              </a:rPr>
            </a:br>
            <a:r>
              <a:rPr lang="en-US" sz="7200" smtClean="0">
                <a:solidFill>
                  <a:srgbClr val="4F6228"/>
                </a:solidFill>
                <a:latin typeface="Berlin Sans FB"/>
              </a:rPr>
              <a:t>DADA</a:t>
            </a:r>
            <a:br>
              <a:rPr lang="en-US" sz="7200" smtClean="0">
                <a:solidFill>
                  <a:srgbClr val="4F6228"/>
                </a:solidFill>
                <a:latin typeface="Berlin Sans FB"/>
              </a:rPr>
            </a:br>
            <a:endParaRPr lang="en-US" sz="7200" smtClean="0">
              <a:solidFill>
                <a:srgbClr val="4F6228"/>
              </a:solidFill>
              <a:latin typeface="Berlin Sans FB"/>
            </a:endParaRPr>
          </a:p>
        </p:txBody>
      </p:sp>
      <p:sp>
        <p:nvSpPr>
          <p:cNvPr id="154626" name="Content Placeholder 2"/>
          <p:cNvSpPr>
            <a:spLocks noGrp="1"/>
          </p:cNvSpPr>
          <p:nvPr>
            <p:ph sz="quarter" idx="13"/>
          </p:nvPr>
        </p:nvSpPr>
        <p:spPr/>
        <p:txBody>
          <a:bodyPr/>
          <a:lstStyle/>
          <a:p>
            <a:pPr>
              <a:buFont typeface="Arial" charset="0"/>
              <a:buNone/>
            </a:pPr>
            <a:r>
              <a:rPr lang="en-US" smtClean="0">
                <a:solidFill>
                  <a:srgbClr val="4F6228"/>
                </a:solidFill>
                <a:latin typeface="Berlin Sans FB"/>
              </a:rPr>
              <a:t>MARCEL DUCHAMP</a:t>
            </a:r>
            <a:endParaRPr lang="en-US" sz="4100" smtClean="0">
              <a:solidFill>
                <a:srgbClr val="4F6228"/>
              </a:solidFill>
              <a:latin typeface="Berlin Sans FB"/>
            </a:endParaRPr>
          </a:p>
          <a:p>
            <a:pPr>
              <a:buFont typeface="Arial" charset="0"/>
              <a:buNone/>
            </a:pPr>
            <a:r>
              <a:rPr lang="en-US" smtClean="0">
                <a:solidFill>
                  <a:srgbClr val="4F6228"/>
                </a:solidFill>
                <a:latin typeface="Berlin Sans FB"/>
              </a:rPr>
              <a:t>(French 1887-1968)</a:t>
            </a:r>
          </a:p>
        </p:txBody>
      </p:sp>
      <p:pic>
        <p:nvPicPr>
          <p:cNvPr id="154627" name="Picture 2" descr="http://www.uncg.edu/rom/courses/dafein/civ/nude_no2.jpg"/>
          <p:cNvPicPr>
            <a:picLocks noChangeAspect="1" noChangeArrowheads="1"/>
          </p:cNvPicPr>
          <p:nvPr/>
        </p:nvPicPr>
        <p:blipFill>
          <a:blip r:embed="rId2" cstate="print"/>
          <a:srcRect/>
          <a:stretch>
            <a:fillRect/>
          </a:stretch>
        </p:blipFill>
        <p:spPr bwMode="auto">
          <a:xfrm>
            <a:off x="5029200" y="704850"/>
            <a:ext cx="3733800" cy="6153150"/>
          </a:xfrm>
          <a:prstGeom prst="rect">
            <a:avLst/>
          </a:prstGeom>
          <a:noFill/>
          <a:ln w="9525">
            <a:noFill/>
            <a:miter lim="800000"/>
            <a:headEnd/>
            <a:tailEnd/>
          </a:ln>
        </p:spPr>
      </p:pic>
    </p:spTree>
    <p:extLst>
      <p:ext uri="{BB962C8B-B14F-4D97-AF65-F5344CB8AC3E}">
        <p14:creationId xmlns:p14="http://schemas.microsoft.com/office/powerpoint/2010/main" val="100529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endParaRPr lang="en-US" smtClean="0"/>
          </a:p>
        </p:txBody>
      </p:sp>
      <p:sp>
        <p:nvSpPr>
          <p:cNvPr id="155650" name="Content Placeholder 2"/>
          <p:cNvSpPr>
            <a:spLocks noGrp="1"/>
          </p:cNvSpPr>
          <p:nvPr>
            <p:ph sz="quarter" idx="13"/>
          </p:nvPr>
        </p:nvSpPr>
        <p:spPr/>
        <p:txBody>
          <a:bodyPr/>
          <a:lstStyle/>
          <a:p>
            <a:endParaRPr lang="en-US" smtClean="0"/>
          </a:p>
        </p:txBody>
      </p:sp>
      <p:pic>
        <p:nvPicPr>
          <p:cNvPr id="155651" name="Picture 2" descr="In Advance of the Broken Arm">
            <a:hlinkClick r:id="rId2"/>
          </p:cNvPr>
          <p:cNvPicPr>
            <a:picLocks noChangeAspect="1" noChangeArrowheads="1"/>
          </p:cNvPicPr>
          <p:nvPr/>
        </p:nvPicPr>
        <p:blipFill>
          <a:blip r:embed="rId3" cstate="print"/>
          <a:srcRect/>
          <a:stretch>
            <a:fillRect/>
          </a:stretch>
        </p:blipFill>
        <p:spPr bwMode="auto">
          <a:xfrm>
            <a:off x="1981200" y="533400"/>
            <a:ext cx="4743450" cy="6096000"/>
          </a:xfrm>
          <a:prstGeom prst="rect">
            <a:avLst/>
          </a:prstGeom>
          <a:noFill/>
          <a:ln w="9525">
            <a:noFill/>
            <a:miter lim="800000"/>
            <a:headEnd/>
            <a:tailEnd/>
          </a:ln>
        </p:spPr>
      </p:pic>
    </p:spTree>
    <p:extLst>
      <p:ext uri="{BB962C8B-B14F-4D97-AF65-F5344CB8AC3E}">
        <p14:creationId xmlns:p14="http://schemas.microsoft.com/office/powerpoint/2010/main" val="15572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endParaRPr lang="en-US" smtClean="0"/>
          </a:p>
        </p:txBody>
      </p:sp>
      <p:sp>
        <p:nvSpPr>
          <p:cNvPr id="156674" name="Content Placeholder 2"/>
          <p:cNvSpPr>
            <a:spLocks noGrp="1"/>
          </p:cNvSpPr>
          <p:nvPr>
            <p:ph sz="quarter" idx="13"/>
          </p:nvPr>
        </p:nvSpPr>
        <p:spPr/>
        <p:txBody>
          <a:bodyPr/>
          <a:lstStyle/>
          <a:p>
            <a:endParaRPr lang="en-US" smtClean="0"/>
          </a:p>
        </p:txBody>
      </p:sp>
      <p:pic>
        <p:nvPicPr>
          <p:cNvPr id="156675" name="Picture 2" descr="http://www.chess-theory.com/images1/70107_duchamp_bride_mariee.jpg"/>
          <p:cNvPicPr>
            <a:picLocks noChangeAspect="1" noChangeArrowheads="1"/>
          </p:cNvPicPr>
          <p:nvPr/>
        </p:nvPicPr>
        <p:blipFill>
          <a:blip r:embed="rId2" cstate="print"/>
          <a:srcRect/>
          <a:stretch>
            <a:fillRect/>
          </a:stretch>
        </p:blipFill>
        <p:spPr bwMode="auto">
          <a:xfrm>
            <a:off x="457200" y="101600"/>
            <a:ext cx="3810000" cy="6461125"/>
          </a:xfrm>
          <a:prstGeom prst="rect">
            <a:avLst/>
          </a:prstGeom>
          <a:noFill/>
          <a:ln w="9525">
            <a:noFill/>
            <a:miter lim="800000"/>
            <a:headEnd/>
            <a:tailEnd/>
          </a:ln>
        </p:spPr>
      </p:pic>
      <p:pic>
        <p:nvPicPr>
          <p:cNvPr id="156676" name="Picture 4" descr="http://www.sauer-thompson.com/junkforcode/archives/DuchampM1.jpg"/>
          <p:cNvPicPr>
            <a:picLocks noChangeAspect="1" noChangeArrowheads="1"/>
          </p:cNvPicPr>
          <p:nvPr/>
        </p:nvPicPr>
        <p:blipFill>
          <a:blip r:embed="rId3" cstate="print"/>
          <a:srcRect/>
          <a:stretch>
            <a:fillRect/>
          </a:stretch>
        </p:blipFill>
        <p:spPr bwMode="auto">
          <a:xfrm>
            <a:off x="4876800" y="914400"/>
            <a:ext cx="3609975" cy="5572125"/>
          </a:xfrm>
          <a:prstGeom prst="rect">
            <a:avLst/>
          </a:prstGeom>
          <a:noFill/>
          <a:ln w="9525">
            <a:noFill/>
            <a:miter lim="800000"/>
            <a:headEnd/>
            <a:tailEnd/>
          </a:ln>
        </p:spPr>
      </p:pic>
    </p:spTree>
    <p:extLst>
      <p:ext uri="{BB962C8B-B14F-4D97-AF65-F5344CB8AC3E}">
        <p14:creationId xmlns:p14="http://schemas.microsoft.com/office/powerpoint/2010/main" val="202296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2057400"/>
          </a:xfrm>
        </p:spPr>
        <p:txBody>
          <a:bodyPr>
            <a:normAutofit/>
          </a:bodyPr>
          <a:lstStyle/>
          <a:p>
            <a:pPr algn="l"/>
            <a:r>
              <a:rPr lang="en-US" sz="5400" smtClean="0">
                <a:solidFill>
                  <a:srgbClr val="376092"/>
                </a:solidFill>
                <a:latin typeface="Berlin Sans FB"/>
              </a:rPr>
              <a:t>JEAN ARP</a:t>
            </a:r>
            <a:r>
              <a:rPr lang="en-US" smtClean="0">
                <a:solidFill>
                  <a:srgbClr val="376092"/>
                </a:solidFill>
                <a:latin typeface="Berlin Sans FB"/>
              </a:rPr>
              <a:t> </a:t>
            </a:r>
            <a:br>
              <a:rPr lang="en-US" smtClean="0">
                <a:solidFill>
                  <a:srgbClr val="376092"/>
                </a:solidFill>
                <a:latin typeface="Berlin Sans FB"/>
              </a:rPr>
            </a:br>
            <a:r>
              <a:rPr lang="en-US" smtClean="0">
                <a:solidFill>
                  <a:srgbClr val="376092"/>
                </a:solidFill>
                <a:latin typeface="Berlin Sans FB"/>
              </a:rPr>
              <a:t>(</a:t>
            </a:r>
            <a:r>
              <a:rPr lang="en-US" sz="4000" smtClean="0">
                <a:solidFill>
                  <a:srgbClr val="376092"/>
                </a:solidFill>
                <a:latin typeface="Berlin Sans FB"/>
              </a:rPr>
              <a:t>German 1887-1966)</a:t>
            </a:r>
          </a:p>
        </p:txBody>
      </p:sp>
      <p:sp>
        <p:nvSpPr>
          <p:cNvPr id="157698" name="Content Placeholder 2"/>
          <p:cNvSpPr>
            <a:spLocks noGrp="1"/>
          </p:cNvSpPr>
          <p:nvPr>
            <p:ph sz="quarter" idx="13"/>
          </p:nvPr>
        </p:nvSpPr>
        <p:spPr/>
        <p:txBody>
          <a:bodyPr/>
          <a:lstStyle/>
          <a:p>
            <a:endParaRPr lang="en-US" smtClean="0"/>
          </a:p>
        </p:txBody>
      </p:sp>
      <p:pic>
        <p:nvPicPr>
          <p:cNvPr id="157699" name="Picture 4" descr="http://sfcollagecollective.files.wordpress.com/2008/06/arp_02.jpg"/>
          <p:cNvPicPr>
            <a:picLocks noChangeAspect="1" noChangeArrowheads="1"/>
          </p:cNvPicPr>
          <p:nvPr/>
        </p:nvPicPr>
        <p:blipFill>
          <a:blip r:embed="rId2" cstate="print"/>
          <a:srcRect/>
          <a:stretch>
            <a:fillRect/>
          </a:stretch>
        </p:blipFill>
        <p:spPr bwMode="auto">
          <a:xfrm>
            <a:off x="4838700" y="533400"/>
            <a:ext cx="4305300" cy="5995988"/>
          </a:xfrm>
          <a:prstGeom prst="rect">
            <a:avLst/>
          </a:prstGeom>
          <a:noFill/>
          <a:ln w="9525">
            <a:noFill/>
            <a:miter lim="800000"/>
            <a:headEnd/>
            <a:tailEnd/>
          </a:ln>
        </p:spPr>
      </p:pic>
    </p:spTree>
    <p:extLst>
      <p:ext uri="{BB962C8B-B14F-4D97-AF65-F5344CB8AC3E}">
        <p14:creationId xmlns:p14="http://schemas.microsoft.com/office/powerpoint/2010/main" val="3038059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0" y="228600"/>
            <a:ext cx="8229600" cy="1143000"/>
          </a:xfrm>
        </p:spPr>
        <p:txBody>
          <a:bodyPr/>
          <a:lstStyle/>
          <a:p>
            <a:r>
              <a:rPr lang="en-US" sz="6600" smtClean="0">
                <a:latin typeface="Berlin Sans FB"/>
              </a:rPr>
              <a:t>SURREALISM</a:t>
            </a:r>
          </a:p>
        </p:txBody>
      </p:sp>
      <p:sp>
        <p:nvSpPr>
          <p:cNvPr id="158722" name="Content Placeholder 2"/>
          <p:cNvSpPr>
            <a:spLocks noGrp="1"/>
          </p:cNvSpPr>
          <p:nvPr>
            <p:ph sz="quarter" idx="13"/>
          </p:nvPr>
        </p:nvSpPr>
        <p:spPr>
          <a:xfrm>
            <a:off x="0" y="1600200"/>
            <a:ext cx="8686800" cy="4525963"/>
          </a:xfrm>
        </p:spPr>
        <p:txBody>
          <a:bodyPr/>
          <a:lstStyle/>
          <a:p>
            <a:pPr>
              <a:buFont typeface="Arial" charset="0"/>
              <a:buNone/>
            </a:pPr>
            <a:r>
              <a:rPr lang="en-US" smtClean="0">
                <a:latin typeface="Berlin Sans FB"/>
              </a:rPr>
              <a:t>SALVADOR DALI </a:t>
            </a:r>
          </a:p>
          <a:p>
            <a:pPr>
              <a:buFont typeface="Arial" charset="0"/>
              <a:buNone/>
            </a:pPr>
            <a:r>
              <a:rPr lang="en-US" smtClean="0">
                <a:latin typeface="Berlin Sans FB"/>
              </a:rPr>
              <a:t>(Spanish1904-1989)</a:t>
            </a:r>
          </a:p>
        </p:txBody>
      </p:sp>
      <p:pic>
        <p:nvPicPr>
          <p:cNvPr id="158724" name="Picture 4" descr="SoftConstruction"/>
          <p:cNvPicPr>
            <a:picLocks noChangeAspect="1" noChangeArrowheads="1"/>
          </p:cNvPicPr>
          <p:nvPr/>
        </p:nvPicPr>
        <p:blipFill>
          <a:blip r:embed="rId2" cstate="print"/>
          <a:srcRect/>
          <a:stretch>
            <a:fillRect/>
          </a:stretch>
        </p:blipFill>
        <p:spPr bwMode="auto">
          <a:xfrm>
            <a:off x="3956050" y="1524000"/>
            <a:ext cx="5187950" cy="5334000"/>
          </a:xfrm>
          <a:prstGeom prst="rect">
            <a:avLst/>
          </a:prstGeom>
          <a:noFill/>
        </p:spPr>
      </p:pic>
    </p:spTree>
    <p:extLst>
      <p:ext uri="{BB962C8B-B14F-4D97-AF65-F5344CB8AC3E}">
        <p14:creationId xmlns:p14="http://schemas.microsoft.com/office/powerpoint/2010/main" val="409735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US" sz="5400" dirty="0" smtClean="0">
                <a:solidFill>
                  <a:schemeClr val="accent1">
                    <a:lumMod val="75000"/>
                  </a:schemeClr>
                </a:solidFill>
                <a:latin typeface="Berlin Sans FB" pitchFamily="34" charset="0"/>
              </a:rPr>
              <a:t>PABLO PICASSO </a:t>
            </a:r>
            <a:r>
              <a:rPr lang="en-US" dirty="0" smtClean="0">
                <a:solidFill>
                  <a:schemeClr val="accent1">
                    <a:lumMod val="75000"/>
                  </a:schemeClr>
                </a:solidFill>
                <a:latin typeface="Berlin Sans FB" pitchFamily="34" charset="0"/>
              </a:rPr>
              <a:t>(Spanish 1881-1973)</a:t>
            </a:r>
            <a:endParaRPr lang="en-US" sz="5400" dirty="0">
              <a:solidFill>
                <a:schemeClr val="accent1">
                  <a:lumMod val="75000"/>
                </a:schemeClr>
              </a:solidFill>
              <a:latin typeface="Berlin Sans FB" pitchFamily="34" charset="0"/>
            </a:endParaRPr>
          </a:p>
        </p:txBody>
      </p:sp>
      <p:sp>
        <p:nvSpPr>
          <p:cNvPr id="3" name="Content Placeholder 2"/>
          <p:cNvSpPr>
            <a:spLocks noGrp="1"/>
          </p:cNvSpPr>
          <p:nvPr>
            <p:ph sz="quarter" idx="13"/>
          </p:nvPr>
        </p:nvSpPr>
        <p:spPr/>
        <p:txBody>
          <a:bodyPr rtlCol="0">
            <a:normAutofit/>
          </a:bodyPr>
          <a:lstStyle/>
          <a:p>
            <a:pPr fontAlgn="auto">
              <a:spcAft>
                <a:spcPts val="0"/>
              </a:spcAft>
              <a:buFont typeface="Arial" pitchFamily="34" charset="0"/>
              <a:buNone/>
              <a:defRPr/>
            </a:pPr>
            <a:r>
              <a:rPr lang="en-US" dirty="0" smtClean="0">
                <a:solidFill>
                  <a:schemeClr val="tx2">
                    <a:lumMod val="75000"/>
                  </a:schemeClr>
                </a:solidFill>
                <a:latin typeface="Berlin Sans FB" pitchFamily="34" charset="0"/>
              </a:rPr>
              <a:t>Blue Period</a:t>
            </a:r>
          </a:p>
          <a:p>
            <a:pPr fontAlgn="auto">
              <a:spcAft>
                <a:spcPts val="0"/>
              </a:spcAft>
              <a:buFont typeface="Arial" pitchFamily="34" charset="0"/>
              <a:buNone/>
              <a:defRPr/>
            </a:pPr>
            <a:r>
              <a:rPr lang="en-US" dirty="0" smtClean="0">
                <a:solidFill>
                  <a:schemeClr val="tx2">
                    <a:lumMod val="75000"/>
                  </a:schemeClr>
                </a:solidFill>
                <a:latin typeface="Berlin Sans FB" pitchFamily="34" charset="0"/>
              </a:rPr>
              <a:t>(1901-04)</a:t>
            </a:r>
            <a:endParaRPr lang="en-US" dirty="0">
              <a:solidFill>
                <a:schemeClr val="tx2">
                  <a:lumMod val="75000"/>
                </a:schemeClr>
              </a:solidFill>
              <a:latin typeface="Berlin Sans FB" pitchFamily="34" charset="0"/>
            </a:endParaRPr>
          </a:p>
        </p:txBody>
      </p:sp>
      <p:pic>
        <p:nvPicPr>
          <p:cNvPr id="140291" name="Picture 2" descr="http://faculty.dwc.edu/wellman/absinth.jpg"/>
          <p:cNvPicPr>
            <a:picLocks noChangeAspect="1" noChangeArrowheads="1"/>
          </p:cNvPicPr>
          <p:nvPr/>
        </p:nvPicPr>
        <p:blipFill>
          <a:blip r:embed="rId2" cstate="print"/>
          <a:srcRect/>
          <a:stretch>
            <a:fillRect/>
          </a:stretch>
        </p:blipFill>
        <p:spPr bwMode="auto">
          <a:xfrm>
            <a:off x="3657600" y="873125"/>
            <a:ext cx="4419600" cy="5984875"/>
          </a:xfrm>
          <a:prstGeom prst="rect">
            <a:avLst/>
          </a:prstGeom>
          <a:noFill/>
          <a:ln w="9525">
            <a:noFill/>
            <a:miter lim="800000"/>
            <a:headEnd/>
            <a:tailEnd/>
          </a:ln>
        </p:spPr>
      </p:pic>
      <p:pic>
        <p:nvPicPr>
          <p:cNvPr id="140292" name="Picture 2" descr="Pablo Picasso The Tragedy">
            <a:hlinkClick r:id="rId3"/>
          </p:cNvPr>
          <p:cNvPicPr>
            <a:picLocks noChangeAspect="1" noChangeArrowheads="1"/>
          </p:cNvPicPr>
          <p:nvPr/>
        </p:nvPicPr>
        <p:blipFill>
          <a:blip r:embed="rId4" cstate="print"/>
          <a:srcRect/>
          <a:stretch>
            <a:fillRect/>
          </a:stretch>
        </p:blipFill>
        <p:spPr bwMode="auto">
          <a:xfrm>
            <a:off x="381000" y="2905125"/>
            <a:ext cx="2752725" cy="3952875"/>
          </a:xfrm>
          <a:prstGeom prst="rect">
            <a:avLst/>
          </a:prstGeom>
          <a:noFill/>
          <a:ln w="9525">
            <a:noFill/>
            <a:miter lim="800000"/>
            <a:headEnd/>
            <a:tailEnd/>
          </a:ln>
        </p:spPr>
      </p:pic>
    </p:spTree>
    <p:extLst>
      <p:ext uri="{BB962C8B-B14F-4D97-AF65-F5344CB8AC3E}">
        <p14:creationId xmlns:p14="http://schemas.microsoft.com/office/powerpoint/2010/main" val="3907233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endParaRPr lang="en-US" smtClean="0"/>
          </a:p>
        </p:txBody>
      </p:sp>
      <p:sp>
        <p:nvSpPr>
          <p:cNvPr id="159747" name="Rectangle 3"/>
          <p:cNvSpPr>
            <a:spLocks noGrp="1"/>
          </p:cNvSpPr>
          <p:nvPr>
            <p:ph sz="quarter" idx="13"/>
          </p:nvPr>
        </p:nvSpPr>
        <p:spPr/>
        <p:txBody>
          <a:bodyPr/>
          <a:lstStyle/>
          <a:p>
            <a:endParaRPr lang="en-US" smtClean="0"/>
          </a:p>
        </p:txBody>
      </p:sp>
      <p:pic>
        <p:nvPicPr>
          <p:cNvPr id="159748" name="Picture 4" descr="229"/>
          <p:cNvPicPr>
            <a:picLocks noChangeAspect="1" noChangeArrowheads="1"/>
          </p:cNvPicPr>
          <p:nvPr/>
        </p:nvPicPr>
        <p:blipFill>
          <a:blip r:embed="rId2" cstate="print"/>
          <a:srcRect/>
          <a:stretch>
            <a:fillRect/>
          </a:stretch>
        </p:blipFill>
        <p:spPr bwMode="auto">
          <a:xfrm>
            <a:off x="0" y="1914525"/>
            <a:ext cx="4648200" cy="4044950"/>
          </a:xfrm>
          <a:prstGeom prst="rect">
            <a:avLst/>
          </a:prstGeom>
          <a:noFill/>
        </p:spPr>
      </p:pic>
      <p:pic>
        <p:nvPicPr>
          <p:cNvPr id="159749" name="Picture 5" descr="Joan Miró. Composition."/>
          <p:cNvPicPr>
            <a:picLocks noChangeAspect="1" noChangeArrowheads="1"/>
          </p:cNvPicPr>
          <p:nvPr/>
        </p:nvPicPr>
        <p:blipFill>
          <a:blip r:embed="rId3" cstate="print"/>
          <a:srcRect/>
          <a:stretch>
            <a:fillRect/>
          </a:stretch>
        </p:blipFill>
        <p:spPr bwMode="auto">
          <a:xfrm>
            <a:off x="4800600" y="2209800"/>
            <a:ext cx="4343400" cy="3490913"/>
          </a:xfrm>
          <a:prstGeom prst="rect">
            <a:avLst/>
          </a:prstGeom>
          <a:noFill/>
        </p:spPr>
      </p:pic>
      <p:sp>
        <p:nvSpPr>
          <p:cNvPr id="159750" name="Rectangle 6"/>
          <p:cNvSpPr>
            <a:spLocks noChangeArrowheads="1"/>
          </p:cNvSpPr>
          <p:nvPr/>
        </p:nvSpPr>
        <p:spPr bwMode="auto">
          <a:xfrm>
            <a:off x="685800" y="381000"/>
            <a:ext cx="7772400" cy="1219200"/>
          </a:xfrm>
          <a:prstGeom prst="rect">
            <a:avLst/>
          </a:prstGeom>
          <a:noFill/>
          <a:ln w="9525">
            <a:noFill/>
            <a:miter lim="800000"/>
            <a:headEnd/>
            <a:tailEnd/>
          </a:ln>
          <a:effectLst/>
        </p:spPr>
        <p:txBody>
          <a:bodyPr anchor="ctr"/>
          <a:lstStyle/>
          <a:p>
            <a:r>
              <a:rPr lang="en-US" sz="5400">
                <a:latin typeface="Berlin Sans FB"/>
              </a:rPr>
              <a:t>JOAN MIR</a:t>
            </a:r>
            <a:r>
              <a:rPr lang="en-US" sz="5400">
                <a:latin typeface="Calibri"/>
              </a:rPr>
              <a:t>Ó</a:t>
            </a:r>
            <a:r>
              <a:rPr lang="en-US" sz="5400">
                <a:latin typeface="Berlin Sans FB"/>
              </a:rPr>
              <a:t>  </a:t>
            </a:r>
            <a:r>
              <a:rPr lang="en-US" sz="4000">
                <a:latin typeface="Berlin Sans FB"/>
              </a:rPr>
              <a:t>(spanish 1893-1983)</a:t>
            </a:r>
            <a:endParaRPr lang="en-US" sz="5400">
              <a:latin typeface="Berlin Sans FB"/>
            </a:endParaRPr>
          </a:p>
        </p:txBody>
      </p:sp>
    </p:spTree>
    <p:extLst>
      <p:ext uri="{BB962C8B-B14F-4D97-AF65-F5344CB8AC3E}">
        <p14:creationId xmlns:p14="http://schemas.microsoft.com/office/powerpoint/2010/main" val="414137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a:t>
            </a:r>
            <a:r>
              <a:rPr lang="en-US" dirty="0" err="1" smtClean="0">
                <a:latin typeface="Calibri"/>
                <a:cs typeface="Calibri"/>
              </a:rPr>
              <a:t>ó</a:t>
            </a:r>
            <a:r>
              <a:rPr lang="en-US" dirty="0" smtClean="0">
                <a:latin typeface="Calibri"/>
                <a:cs typeface="Calibri"/>
              </a:rPr>
              <a:t> </a:t>
            </a:r>
            <a:r>
              <a:rPr lang="en-US" i="1" dirty="0" smtClean="0">
                <a:latin typeface="Calibri"/>
                <a:cs typeface="Calibri"/>
              </a:rPr>
              <a:t>Black and Red Series</a:t>
            </a:r>
            <a:endParaRPr lang="en-CA" dirty="0"/>
          </a:p>
        </p:txBody>
      </p:sp>
      <p:sp>
        <p:nvSpPr>
          <p:cNvPr id="3" name="Content Placeholder 2"/>
          <p:cNvSpPr>
            <a:spLocks noGrp="1"/>
          </p:cNvSpPr>
          <p:nvPr>
            <p:ph sz="quarter" idx="13"/>
          </p:nvPr>
        </p:nvSpPr>
        <p:spPr/>
        <p:txBody>
          <a:bodyPr>
            <a:normAutofit fontScale="92500" lnSpcReduction="20000"/>
          </a:bodyPr>
          <a:lstStyle/>
          <a:p>
            <a:r>
              <a:rPr lang="en-US" dirty="0" smtClean="0"/>
              <a:t>Go to the following website. Make sure you type every letter and mark exactly as you see it.</a:t>
            </a:r>
          </a:p>
          <a:p>
            <a:pPr marL="0" indent="0">
              <a:buNone/>
            </a:pPr>
            <a:r>
              <a:rPr lang="en-US" sz="2400" dirty="0" smtClean="0">
                <a:solidFill>
                  <a:schemeClr val="accent2">
                    <a:lumMod val="75000"/>
                  </a:schemeClr>
                </a:solidFill>
                <a:hlinkClick r:id="rId2"/>
              </a:rPr>
              <a:t>http://moma.org/exhibitions/1998/miro/artistic_context.html</a:t>
            </a:r>
            <a:endParaRPr lang="en-US" sz="2400" dirty="0" smtClean="0">
              <a:solidFill>
                <a:schemeClr val="accent2">
                  <a:lumMod val="75000"/>
                </a:schemeClr>
              </a:solidFill>
            </a:endParaRPr>
          </a:p>
          <a:p>
            <a:pPr marL="0" indent="0">
              <a:buNone/>
            </a:pPr>
            <a:r>
              <a:rPr lang="en-US" sz="2400" dirty="0" smtClean="0">
                <a:solidFill>
                  <a:schemeClr val="accent2">
                    <a:lumMod val="75000"/>
                  </a:schemeClr>
                </a:solidFill>
              </a:rPr>
              <a:t>Read the introduction to Surrealism, following the arrows bottom right. At the bottom of page three are icons leading your to other areas of study. You must read and look through </a:t>
            </a:r>
            <a:r>
              <a:rPr lang="en-US" sz="2400" i="1" dirty="0" smtClean="0">
                <a:solidFill>
                  <a:schemeClr val="accent2">
                    <a:lumMod val="75000"/>
                  </a:schemeClr>
                </a:solidFill>
              </a:rPr>
              <a:t>Creative</a:t>
            </a:r>
            <a:r>
              <a:rPr lang="en-US" sz="2400" dirty="0" smtClean="0">
                <a:solidFill>
                  <a:schemeClr val="accent2">
                    <a:lumMod val="75000"/>
                  </a:schemeClr>
                </a:solidFill>
              </a:rPr>
              <a:t> </a:t>
            </a:r>
            <a:r>
              <a:rPr lang="en-US" sz="2400" i="1" dirty="0" smtClean="0">
                <a:solidFill>
                  <a:schemeClr val="accent2">
                    <a:lumMod val="75000"/>
                  </a:schemeClr>
                </a:solidFill>
              </a:rPr>
              <a:t>Process and Technique</a:t>
            </a:r>
            <a:r>
              <a:rPr lang="en-US" sz="2400" dirty="0" smtClean="0">
                <a:solidFill>
                  <a:schemeClr val="accent2">
                    <a:lumMod val="75000"/>
                  </a:schemeClr>
                </a:solidFill>
              </a:rPr>
              <a:t>, and </a:t>
            </a:r>
            <a:r>
              <a:rPr lang="en-US" sz="2400" i="1" dirty="0" smtClean="0">
                <a:solidFill>
                  <a:schemeClr val="accent2">
                    <a:lumMod val="75000"/>
                  </a:schemeClr>
                </a:solidFill>
              </a:rPr>
              <a:t>Social and Political Context: Spanish Civil War</a:t>
            </a:r>
            <a:r>
              <a:rPr lang="en-US" sz="2400" dirty="0" smtClean="0">
                <a:solidFill>
                  <a:schemeClr val="accent2">
                    <a:lumMod val="75000"/>
                  </a:schemeClr>
                </a:solidFill>
              </a:rPr>
              <a:t>. You may read through the other areas as well, if you like.</a:t>
            </a:r>
            <a:endParaRPr lang="en-US" sz="2400" dirty="0">
              <a:solidFill>
                <a:schemeClr val="accent2">
                  <a:lumMod val="75000"/>
                </a:schemeClr>
              </a:solidFill>
            </a:endParaRPr>
          </a:p>
        </p:txBody>
      </p:sp>
    </p:spTree>
    <p:extLst>
      <p:ext uri="{BB962C8B-B14F-4D97-AF65-F5344CB8AC3E}">
        <p14:creationId xmlns:p14="http://schemas.microsoft.com/office/powerpoint/2010/main" val="8938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228600" y="274638"/>
            <a:ext cx="8458200" cy="1143000"/>
          </a:xfrm>
        </p:spPr>
        <p:txBody>
          <a:bodyPr>
            <a:normAutofit fontScale="90000"/>
          </a:bodyPr>
          <a:lstStyle/>
          <a:p>
            <a:pPr algn="l"/>
            <a:r>
              <a:rPr lang="en-US" sz="5400" smtClean="0">
                <a:latin typeface="Berlin Sans FB"/>
              </a:rPr>
              <a:t>MAX ERNST </a:t>
            </a:r>
            <a:br>
              <a:rPr lang="en-US" sz="5400" smtClean="0">
                <a:latin typeface="Berlin Sans FB"/>
              </a:rPr>
            </a:br>
            <a:r>
              <a:rPr lang="en-US" sz="4000" smtClean="0">
                <a:latin typeface="Berlin Sans FB"/>
              </a:rPr>
              <a:t>(German 1891-1976)</a:t>
            </a:r>
            <a:endParaRPr lang="en-US" sz="5400" smtClean="0">
              <a:latin typeface="Berlin Sans FB"/>
            </a:endParaRPr>
          </a:p>
        </p:txBody>
      </p:sp>
      <p:sp>
        <p:nvSpPr>
          <p:cNvPr id="160771" name="Rectangle 3"/>
          <p:cNvSpPr>
            <a:spLocks noGrp="1"/>
          </p:cNvSpPr>
          <p:nvPr>
            <p:ph sz="quarter" idx="13"/>
          </p:nvPr>
        </p:nvSpPr>
        <p:spPr/>
        <p:txBody>
          <a:bodyPr/>
          <a:lstStyle/>
          <a:p>
            <a:endParaRPr lang="en-US" smtClean="0"/>
          </a:p>
        </p:txBody>
      </p:sp>
      <p:pic>
        <p:nvPicPr>
          <p:cNvPr id="160773" name="Picture 5" descr="00093068.jpg image by CicadaStar"/>
          <p:cNvPicPr>
            <a:picLocks noChangeAspect="1" noChangeArrowheads="1"/>
          </p:cNvPicPr>
          <p:nvPr/>
        </p:nvPicPr>
        <p:blipFill>
          <a:blip r:embed="rId2" cstate="print"/>
          <a:srcRect/>
          <a:stretch>
            <a:fillRect/>
          </a:stretch>
        </p:blipFill>
        <p:spPr bwMode="auto">
          <a:xfrm>
            <a:off x="381000" y="1676400"/>
            <a:ext cx="4162425" cy="5048250"/>
          </a:xfrm>
          <a:prstGeom prst="rect">
            <a:avLst/>
          </a:prstGeom>
          <a:noFill/>
        </p:spPr>
      </p:pic>
      <p:pic>
        <p:nvPicPr>
          <p:cNvPr id="160775" name="Picture 7" descr="1779085540_f63b51235c"/>
          <p:cNvPicPr>
            <a:picLocks noChangeAspect="1" noChangeArrowheads="1"/>
          </p:cNvPicPr>
          <p:nvPr/>
        </p:nvPicPr>
        <p:blipFill>
          <a:blip r:embed="rId3" cstate="print"/>
          <a:srcRect/>
          <a:stretch>
            <a:fillRect/>
          </a:stretch>
        </p:blipFill>
        <p:spPr bwMode="auto">
          <a:xfrm>
            <a:off x="6059488" y="304800"/>
            <a:ext cx="2443162" cy="2971800"/>
          </a:xfrm>
          <a:prstGeom prst="rect">
            <a:avLst/>
          </a:prstGeom>
          <a:noFill/>
        </p:spPr>
      </p:pic>
      <p:pic>
        <p:nvPicPr>
          <p:cNvPr id="160777" name="Picture 9" descr="1779085536_6163672644"/>
          <p:cNvPicPr>
            <a:picLocks noChangeAspect="1" noChangeArrowheads="1"/>
          </p:cNvPicPr>
          <p:nvPr/>
        </p:nvPicPr>
        <p:blipFill>
          <a:blip r:embed="rId4" cstate="print"/>
          <a:srcRect/>
          <a:stretch>
            <a:fillRect/>
          </a:stretch>
        </p:blipFill>
        <p:spPr bwMode="auto">
          <a:xfrm>
            <a:off x="4953000" y="3505200"/>
            <a:ext cx="3962400" cy="3043238"/>
          </a:xfrm>
          <a:prstGeom prst="rect">
            <a:avLst/>
          </a:prstGeom>
          <a:noFill/>
        </p:spPr>
      </p:pic>
    </p:spTree>
    <p:extLst>
      <p:ext uri="{BB962C8B-B14F-4D97-AF65-F5344CB8AC3E}">
        <p14:creationId xmlns:p14="http://schemas.microsoft.com/office/powerpoint/2010/main" val="478078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a:xfrm>
            <a:off x="152400" y="274638"/>
            <a:ext cx="8534400" cy="1706562"/>
          </a:xfrm>
        </p:spPr>
        <p:txBody>
          <a:bodyPr>
            <a:normAutofit fontScale="90000"/>
          </a:bodyPr>
          <a:lstStyle/>
          <a:p>
            <a:pPr algn="r"/>
            <a:r>
              <a:rPr lang="en-US" sz="6600" smtClean="0">
                <a:latin typeface="Berlin Sans FB"/>
              </a:rPr>
              <a:t>POP</a:t>
            </a:r>
            <a:br>
              <a:rPr lang="en-US" sz="6600" smtClean="0">
                <a:latin typeface="Berlin Sans FB"/>
              </a:rPr>
            </a:br>
            <a:r>
              <a:rPr lang="en-US" sz="4000" smtClean="0">
                <a:latin typeface="Berlin Sans FB"/>
              </a:rPr>
              <a:t>JASPER JOHNS</a:t>
            </a:r>
            <a:br>
              <a:rPr lang="en-US" sz="4000" smtClean="0">
                <a:latin typeface="Berlin Sans FB"/>
              </a:rPr>
            </a:br>
            <a:r>
              <a:rPr lang="en-US" sz="4000" smtClean="0">
                <a:latin typeface="Berlin Sans FB"/>
              </a:rPr>
              <a:t>(American 1930-   )</a:t>
            </a:r>
          </a:p>
        </p:txBody>
      </p:sp>
      <p:sp>
        <p:nvSpPr>
          <p:cNvPr id="161795" name="Rectangle 3"/>
          <p:cNvSpPr>
            <a:spLocks noGrp="1"/>
          </p:cNvSpPr>
          <p:nvPr>
            <p:ph sz="quarter" idx="13"/>
          </p:nvPr>
        </p:nvSpPr>
        <p:spPr/>
        <p:txBody>
          <a:bodyPr/>
          <a:lstStyle/>
          <a:p>
            <a:endParaRPr lang="en-US" smtClean="0"/>
          </a:p>
        </p:txBody>
      </p:sp>
      <p:pic>
        <p:nvPicPr>
          <p:cNvPr id="161797" name="Picture 5" descr="jasper johns"/>
          <p:cNvPicPr>
            <a:picLocks noChangeAspect="1" noChangeArrowheads="1"/>
          </p:cNvPicPr>
          <p:nvPr/>
        </p:nvPicPr>
        <p:blipFill>
          <a:blip r:embed="rId2" cstate="print"/>
          <a:srcRect/>
          <a:stretch>
            <a:fillRect/>
          </a:stretch>
        </p:blipFill>
        <p:spPr bwMode="auto">
          <a:xfrm>
            <a:off x="1371600" y="2241550"/>
            <a:ext cx="6858000" cy="4616450"/>
          </a:xfrm>
          <a:prstGeom prst="rect">
            <a:avLst/>
          </a:prstGeom>
          <a:noFill/>
        </p:spPr>
      </p:pic>
    </p:spTree>
    <p:extLst>
      <p:ext uri="{BB962C8B-B14F-4D97-AF65-F5344CB8AC3E}">
        <p14:creationId xmlns:p14="http://schemas.microsoft.com/office/powerpoint/2010/main" val="95418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381000" y="0"/>
            <a:ext cx="8305800" cy="1600200"/>
          </a:xfrm>
        </p:spPr>
        <p:txBody>
          <a:bodyPr>
            <a:normAutofit fontScale="90000"/>
          </a:bodyPr>
          <a:lstStyle/>
          <a:p>
            <a:pPr algn="l"/>
            <a:r>
              <a:rPr lang="en-US" sz="5400" smtClean="0">
                <a:latin typeface="Berlin Sans FB"/>
              </a:rPr>
              <a:t>DON EDDY</a:t>
            </a:r>
            <a:br>
              <a:rPr lang="en-US" sz="5400" smtClean="0">
                <a:latin typeface="Berlin Sans FB"/>
              </a:rPr>
            </a:br>
            <a:r>
              <a:rPr lang="en-US" sz="5400" smtClean="0">
                <a:latin typeface="Berlin Sans FB"/>
              </a:rPr>
              <a:t> </a:t>
            </a:r>
            <a:r>
              <a:rPr lang="en-US" sz="4000" smtClean="0">
                <a:latin typeface="Berlin Sans FB"/>
              </a:rPr>
              <a:t>(American 1944- )</a:t>
            </a:r>
            <a:endParaRPr lang="en-US" sz="5400" smtClean="0">
              <a:latin typeface="Berlin Sans FB"/>
            </a:endParaRPr>
          </a:p>
        </p:txBody>
      </p:sp>
      <p:sp>
        <p:nvSpPr>
          <p:cNvPr id="162819" name="Rectangle 3"/>
          <p:cNvSpPr>
            <a:spLocks noGrp="1"/>
          </p:cNvSpPr>
          <p:nvPr>
            <p:ph sz="quarter" idx="13"/>
          </p:nvPr>
        </p:nvSpPr>
        <p:spPr/>
        <p:txBody>
          <a:bodyPr/>
          <a:lstStyle/>
          <a:p>
            <a:endParaRPr lang="en-US" smtClean="0"/>
          </a:p>
        </p:txBody>
      </p:sp>
      <p:pic>
        <p:nvPicPr>
          <p:cNvPr id="162821" name="Picture 5" descr="Don Eddy: Silver Shoes, 1972 - Painting - Acrylic on canvas"/>
          <p:cNvPicPr>
            <a:picLocks noChangeAspect="1" noChangeArrowheads="1"/>
          </p:cNvPicPr>
          <p:nvPr/>
        </p:nvPicPr>
        <p:blipFill>
          <a:blip r:embed="rId2" cstate="print"/>
          <a:srcRect/>
          <a:stretch>
            <a:fillRect/>
          </a:stretch>
        </p:blipFill>
        <p:spPr bwMode="auto">
          <a:xfrm>
            <a:off x="5562600" y="152400"/>
            <a:ext cx="3581400" cy="3573463"/>
          </a:xfrm>
          <a:prstGeom prst="rect">
            <a:avLst/>
          </a:prstGeom>
          <a:noFill/>
        </p:spPr>
      </p:pic>
      <p:pic>
        <p:nvPicPr>
          <p:cNvPr id="162823" name="Picture 7" descr="Don Eddy: New Shoes for H">
            <a:hlinkClick r:id="rId3"/>
          </p:cNvPr>
          <p:cNvPicPr>
            <a:picLocks noChangeAspect="1" noChangeArrowheads="1"/>
          </p:cNvPicPr>
          <p:nvPr/>
        </p:nvPicPr>
        <p:blipFill>
          <a:blip r:embed="rId4" cstate="print"/>
          <a:srcRect/>
          <a:stretch>
            <a:fillRect/>
          </a:stretch>
        </p:blipFill>
        <p:spPr bwMode="auto">
          <a:xfrm>
            <a:off x="0" y="2709863"/>
            <a:ext cx="5410200" cy="3865562"/>
          </a:xfrm>
          <a:prstGeom prst="rect">
            <a:avLst/>
          </a:prstGeom>
          <a:noFill/>
        </p:spPr>
      </p:pic>
    </p:spTree>
    <p:extLst>
      <p:ext uri="{BB962C8B-B14F-4D97-AF65-F5344CB8AC3E}">
        <p14:creationId xmlns:p14="http://schemas.microsoft.com/office/powerpoint/2010/main" val="2437291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a:normAutofit fontScale="90000"/>
          </a:bodyPr>
          <a:lstStyle/>
          <a:p>
            <a:r>
              <a:rPr lang="en-US" sz="5400" smtClean="0">
                <a:latin typeface="Berlin Sans FB"/>
              </a:rPr>
              <a:t>VICTOR VASARELY </a:t>
            </a:r>
            <a:r>
              <a:rPr lang="en-US" sz="4000" smtClean="0">
                <a:latin typeface="Berlin Sans FB"/>
              </a:rPr>
              <a:t>(Hungarian 1908-1997)</a:t>
            </a:r>
            <a:endParaRPr lang="en-US" sz="5400" smtClean="0">
              <a:latin typeface="Berlin Sans FB"/>
            </a:endParaRPr>
          </a:p>
        </p:txBody>
      </p:sp>
      <p:sp>
        <p:nvSpPr>
          <p:cNvPr id="163843" name="Rectangle 3"/>
          <p:cNvSpPr>
            <a:spLocks noGrp="1"/>
          </p:cNvSpPr>
          <p:nvPr>
            <p:ph sz="quarter" idx="13"/>
          </p:nvPr>
        </p:nvSpPr>
        <p:spPr/>
        <p:txBody>
          <a:bodyPr/>
          <a:lstStyle/>
          <a:p>
            <a:endParaRPr lang="en-US" smtClean="0"/>
          </a:p>
        </p:txBody>
      </p:sp>
      <p:pic>
        <p:nvPicPr>
          <p:cNvPr id="163845" name="Picture 5" descr="Zebra by Victor Vasarely (1937)"/>
          <p:cNvPicPr>
            <a:picLocks noChangeAspect="1" noChangeArrowheads="1"/>
          </p:cNvPicPr>
          <p:nvPr/>
        </p:nvPicPr>
        <p:blipFill>
          <a:blip r:embed="rId2" cstate="print"/>
          <a:srcRect/>
          <a:stretch>
            <a:fillRect/>
          </a:stretch>
        </p:blipFill>
        <p:spPr bwMode="auto">
          <a:xfrm>
            <a:off x="0" y="1676400"/>
            <a:ext cx="2476500" cy="3219450"/>
          </a:xfrm>
          <a:prstGeom prst="rect">
            <a:avLst/>
          </a:prstGeom>
          <a:noFill/>
        </p:spPr>
      </p:pic>
      <p:pic>
        <p:nvPicPr>
          <p:cNvPr id="163847" name="Picture 7" descr="artiste-victor-vasarely-01b"/>
          <p:cNvPicPr>
            <a:picLocks noChangeAspect="1" noChangeArrowheads="1"/>
          </p:cNvPicPr>
          <p:nvPr/>
        </p:nvPicPr>
        <p:blipFill>
          <a:blip r:embed="rId3" cstate="print"/>
          <a:srcRect/>
          <a:stretch>
            <a:fillRect/>
          </a:stretch>
        </p:blipFill>
        <p:spPr bwMode="auto">
          <a:xfrm>
            <a:off x="5207000" y="1524000"/>
            <a:ext cx="3937000" cy="3981450"/>
          </a:xfrm>
          <a:prstGeom prst="rect">
            <a:avLst/>
          </a:prstGeom>
          <a:noFill/>
        </p:spPr>
      </p:pic>
      <p:pic>
        <p:nvPicPr>
          <p:cNvPr id="163849" name="Picture 9" descr="Vasarely-Vega"/>
          <p:cNvPicPr>
            <a:picLocks noChangeAspect="1" noChangeArrowheads="1"/>
          </p:cNvPicPr>
          <p:nvPr/>
        </p:nvPicPr>
        <p:blipFill>
          <a:blip r:embed="rId4" cstate="print"/>
          <a:srcRect/>
          <a:stretch>
            <a:fillRect/>
          </a:stretch>
        </p:blipFill>
        <p:spPr bwMode="auto">
          <a:xfrm>
            <a:off x="2667000" y="3429000"/>
            <a:ext cx="2390775" cy="3429000"/>
          </a:xfrm>
          <a:prstGeom prst="rect">
            <a:avLst/>
          </a:prstGeom>
          <a:noFill/>
        </p:spPr>
      </p:pic>
    </p:spTree>
    <p:extLst>
      <p:ext uri="{BB962C8B-B14F-4D97-AF65-F5344CB8AC3E}">
        <p14:creationId xmlns:p14="http://schemas.microsoft.com/office/powerpoint/2010/main" val="297906267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2000" fill="hold"/>
                                        <p:tgtEl>
                                          <p:spTgt spid="163842"/>
                                        </p:tgtEl>
                                        <p:attrNameLst>
                                          <p:attrName>ppt_w</p:attrName>
                                        </p:attrNameLst>
                                      </p:cBhvr>
                                      <p:tavLst>
                                        <p:tav tm="0">
                                          <p:val>
                                            <p:strVal val="#ppt_w"/>
                                          </p:val>
                                        </p:tav>
                                        <p:tav tm="100000">
                                          <p:val>
                                            <p:strVal val="#ppt_w"/>
                                          </p:val>
                                        </p:tav>
                                      </p:tavLst>
                                    </p:anim>
                                    <p:anim calcmode="lin" valueType="num">
                                      <p:cBhvr>
                                        <p:cTn id="8" dur="2000" fill="hold"/>
                                        <p:tgtEl>
                                          <p:spTgt spid="1638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63842"/>
                                        </p:tgtEl>
                                        <p:attrNameLst>
                                          <p:attrName>ppt_x</p:attrName>
                                        </p:attrNameLst>
                                      </p:cBhvr>
                                      <p:tavLst>
                                        <p:tav tm="0">
                                          <p:val>
                                            <p:strVal val="#ppt_x-.4"/>
                                          </p:val>
                                        </p:tav>
                                        <p:tav tm="100000">
                                          <p:val>
                                            <p:strVal val="#ppt_x"/>
                                          </p:val>
                                        </p:tav>
                                      </p:tavLst>
                                    </p:anim>
                                    <p:anim calcmode="lin" valueType="num">
                                      <p:cBhvr>
                                        <p:cTn id="10" dur="2000" fill="hold"/>
                                        <p:tgtEl>
                                          <p:spTgt spid="1638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63843">
                                            <p:txEl>
                                              <p:pRg st="0" end="0"/>
                                            </p:txEl>
                                          </p:spTgt>
                                        </p:tgtEl>
                                        <p:attrNameLst>
                                          <p:attrName>style.visibility</p:attrName>
                                        </p:attrNameLst>
                                      </p:cBhvr>
                                      <p:to>
                                        <p:strVal val="visible"/>
                                      </p:to>
                                    </p:set>
                                    <p:animEffect transition="in" filter="fade">
                                      <p:cBhvr>
                                        <p:cTn id="15" dur="500">
                                          <p:stCondLst>
                                            <p:cond delay="0"/>
                                          </p:stCondLst>
                                        </p:cTn>
                                        <p:tgtEl>
                                          <p:spTgt spid="163843">
                                            <p:txEl>
                                              <p:pRg st="0" end="0"/>
                                            </p:txEl>
                                          </p:spTgt>
                                        </p:tgtEl>
                                      </p:cBhvr>
                                    </p:animEffect>
                                    <p:anim calcmode="lin" valueType="num">
                                      <p:cBhvr>
                                        <p:cTn id="16" dur="500" fill="hold">
                                          <p:stCondLst>
                                            <p:cond delay="0"/>
                                          </p:stCondLst>
                                        </p:cTn>
                                        <p:tgtEl>
                                          <p:spTgt spid="16384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63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rtlCol="0">
            <a:normAutofit/>
          </a:bodyPr>
          <a:lstStyle/>
          <a:p>
            <a:pPr algn="r" fontAlgn="auto">
              <a:spcAft>
                <a:spcPts val="0"/>
              </a:spcAft>
              <a:defRPr/>
            </a:pPr>
            <a:r>
              <a:rPr lang="en-US" sz="3200" dirty="0" smtClean="0">
                <a:solidFill>
                  <a:schemeClr val="accent2">
                    <a:lumMod val="75000"/>
                  </a:schemeClr>
                </a:solidFill>
                <a:latin typeface="Berlin Sans FB" pitchFamily="34" charset="0"/>
              </a:rPr>
              <a:t>Rose Period (1905-16)</a:t>
            </a:r>
            <a:endParaRPr lang="en-US" sz="3200" dirty="0">
              <a:solidFill>
                <a:schemeClr val="accent2">
                  <a:lumMod val="75000"/>
                </a:schemeClr>
              </a:solidFill>
              <a:latin typeface="Berlin Sans FB" pitchFamily="34" charset="0"/>
            </a:endParaRPr>
          </a:p>
        </p:txBody>
      </p:sp>
      <p:sp>
        <p:nvSpPr>
          <p:cNvPr id="141314" name="Content Placeholder 2"/>
          <p:cNvSpPr>
            <a:spLocks noGrp="1"/>
          </p:cNvSpPr>
          <p:nvPr>
            <p:ph sz="quarter" idx="13"/>
          </p:nvPr>
        </p:nvSpPr>
        <p:spPr/>
        <p:txBody>
          <a:bodyPr/>
          <a:lstStyle/>
          <a:p>
            <a:endParaRPr lang="en-US" smtClean="0"/>
          </a:p>
        </p:txBody>
      </p:sp>
      <p:pic>
        <p:nvPicPr>
          <p:cNvPr id="141315" name="Picture 4" descr="http://www.sai.msu.su/cjackson/picasso/picasso1.jpg"/>
          <p:cNvPicPr>
            <a:picLocks noChangeAspect="1" noChangeArrowheads="1"/>
          </p:cNvPicPr>
          <p:nvPr/>
        </p:nvPicPr>
        <p:blipFill>
          <a:blip r:embed="rId2" cstate="print"/>
          <a:srcRect/>
          <a:stretch>
            <a:fillRect/>
          </a:stretch>
        </p:blipFill>
        <p:spPr bwMode="auto">
          <a:xfrm>
            <a:off x="425450" y="685800"/>
            <a:ext cx="6442075" cy="6029325"/>
          </a:xfrm>
          <a:prstGeom prst="rect">
            <a:avLst/>
          </a:prstGeom>
          <a:noFill/>
          <a:ln w="9525">
            <a:noFill/>
            <a:miter lim="800000"/>
            <a:headEnd/>
            <a:tailEnd/>
          </a:ln>
        </p:spPr>
      </p:pic>
    </p:spTree>
    <p:extLst>
      <p:ext uri="{BB962C8B-B14F-4D97-AF65-F5344CB8AC3E}">
        <p14:creationId xmlns:p14="http://schemas.microsoft.com/office/powerpoint/2010/main" val="4208484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endParaRPr lang="en-US" smtClean="0"/>
          </a:p>
        </p:txBody>
      </p:sp>
      <p:sp>
        <p:nvSpPr>
          <p:cNvPr id="142338" name="Content Placeholder 2"/>
          <p:cNvSpPr>
            <a:spLocks noGrp="1"/>
          </p:cNvSpPr>
          <p:nvPr>
            <p:ph sz="quarter" idx="13"/>
          </p:nvPr>
        </p:nvSpPr>
        <p:spPr/>
        <p:txBody>
          <a:bodyPr/>
          <a:lstStyle/>
          <a:p>
            <a:endParaRPr lang="en-US" smtClean="0"/>
          </a:p>
        </p:txBody>
      </p:sp>
      <p:pic>
        <p:nvPicPr>
          <p:cNvPr id="142339" name="Picture 2" descr="http://i.usatoday.net/travel/_photos/2009/03/27/picassox.jpg"/>
          <p:cNvPicPr>
            <a:picLocks noChangeAspect="1" noChangeArrowheads="1"/>
          </p:cNvPicPr>
          <p:nvPr/>
        </p:nvPicPr>
        <p:blipFill>
          <a:blip r:embed="rId2" cstate="print"/>
          <a:srcRect/>
          <a:stretch>
            <a:fillRect/>
          </a:stretch>
        </p:blipFill>
        <p:spPr bwMode="auto">
          <a:xfrm>
            <a:off x="3124200" y="0"/>
            <a:ext cx="2333625" cy="3362325"/>
          </a:xfrm>
          <a:prstGeom prst="rect">
            <a:avLst/>
          </a:prstGeom>
          <a:noFill/>
          <a:ln w="9525">
            <a:noFill/>
            <a:miter lim="800000"/>
            <a:headEnd/>
            <a:tailEnd/>
          </a:ln>
        </p:spPr>
      </p:pic>
      <p:pic>
        <p:nvPicPr>
          <p:cNvPr id="142340" name="Picture 4" descr="http://windshoes.new21.org/art-gallery/picasso/13-pysn_4.jpg"/>
          <p:cNvPicPr>
            <a:picLocks noChangeAspect="1" noChangeArrowheads="1"/>
          </p:cNvPicPr>
          <p:nvPr/>
        </p:nvPicPr>
        <p:blipFill>
          <a:blip r:embed="rId3" cstate="print"/>
          <a:srcRect/>
          <a:stretch>
            <a:fillRect/>
          </a:stretch>
        </p:blipFill>
        <p:spPr bwMode="auto">
          <a:xfrm>
            <a:off x="5529263" y="1524000"/>
            <a:ext cx="3614737" cy="5105400"/>
          </a:xfrm>
          <a:prstGeom prst="rect">
            <a:avLst/>
          </a:prstGeom>
          <a:noFill/>
          <a:ln w="9525">
            <a:noFill/>
            <a:miter lim="800000"/>
            <a:headEnd/>
            <a:tailEnd/>
          </a:ln>
        </p:spPr>
      </p:pic>
      <p:pic>
        <p:nvPicPr>
          <p:cNvPr id="142341" name="Picture 6" descr="http://chessaleeinlondon.files.wordpress.com/2008/07/picasso-leaning-harlequin.jpg"/>
          <p:cNvPicPr>
            <a:picLocks noChangeAspect="1" noChangeArrowheads="1"/>
          </p:cNvPicPr>
          <p:nvPr/>
        </p:nvPicPr>
        <p:blipFill>
          <a:blip r:embed="rId4" cstate="print"/>
          <a:srcRect/>
          <a:stretch>
            <a:fillRect/>
          </a:stretch>
        </p:blipFill>
        <p:spPr bwMode="auto">
          <a:xfrm>
            <a:off x="0" y="2209800"/>
            <a:ext cx="3086100" cy="4038600"/>
          </a:xfrm>
          <a:prstGeom prst="rect">
            <a:avLst/>
          </a:prstGeom>
          <a:noFill/>
          <a:ln w="9525">
            <a:noFill/>
            <a:miter lim="800000"/>
            <a:headEnd/>
            <a:tailEnd/>
          </a:ln>
        </p:spPr>
      </p:pic>
    </p:spTree>
    <p:extLst>
      <p:ext uri="{BB962C8B-B14F-4D97-AF65-F5344CB8AC3E}">
        <p14:creationId xmlns:p14="http://schemas.microsoft.com/office/powerpoint/2010/main" val="3871439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endParaRPr lang="en-US" smtClean="0"/>
          </a:p>
        </p:txBody>
      </p:sp>
      <p:sp>
        <p:nvSpPr>
          <p:cNvPr id="143362" name="Content Placeholder 2"/>
          <p:cNvSpPr>
            <a:spLocks noGrp="1"/>
          </p:cNvSpPr>
          <p:nvPr>
            <p:ph sz="quarter" idx="13"/>
          </p:nvPr>
        </p:nvSpPr>
        <p:spPr/>
        <p:txBody>
          <a:bodyPr/>
          <a:lstStyle/>
          <a:p>
            <a:endParaRPr lang="en-US" smtClean="0"/>
          </a:p>
        </p:txBody>
      </p:sp>
      <p:pic>
        <p:nvPicPr>
          <p:cNvPr id="143363" name="Picture 2" descr="http://www.archweb.it/arte/artisti_P/Picasso_G/images/Pablo%20Picasso%20-%20Factory%20in%20Horta%20de%20Ebbo.JPG"/>
          <p:cNvPicPr>
            <a:picLocks noChangeAspect="1" noChangeArrowheads="1"/>
          </p:cNvPicPr>
          <p:nvPr/>
        </p:nvPicPr>
        <p:blipFill>
          <a:blip r:embed="rId2" cstate="print"/>
          <a:srcRect/>
          <a:stretch>
            <a:fillRect/>
          </a:stretch>
        </p:blipFill>
        <p:spPr bwMode="auto">
          <a:xfrm>
            <a:off x="1219200" y="762000"/>
            <a:ext cx="6534150" cy="5448300"/>
          </a:xfrm>
          <a:prstGeom prst="rect">
            <a:avLst/>
          </a:prstGeom>
          <a:noFill/>
          <a:ln w="9525">
            <a:noFill/>
            <a:miter lim="800000"/>
            <a:headEnd/>
            <a:tailEnd/>
          </a:ln>
        </p:spPr>
      </p:pic>
    </p:spTree>
    <p:extLst>
      <p:ext uri="{BB962C8B-B14F-4D97-AF65-F5344CB8AC3E}">
        <p14:creationId xmlns:p14="http://schemas.microsoft.com/office/powerpoint/2010/main" val="138566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endParaRPr lang="en-US" smtClean="0"/>
          </a:p>
        </p:txBody>
      </p:sp>
      <p:sp>
        <p:nvSpPr>
          <p:cNvPr id="146434" name="Content Placeholder 2"/>
          <p:cNvSpPr>
            <a:spLocks noGrp="1"/>
          </p:cNvSpPr>
          <p:nvPr>
            <p:ph sz="quarter" idx="13"/>
          </p:nvPr>
        </p:nvSpPr>
        <p:spPr/>
        <p:txBody>
          <a:bodyPr/>
          <a:lstStyle/>
          <a:p>
            <a:endParaRPr lang="en-US" smtClean="0"/>
          </a:p>
        </p:txBody>
      </p:sp>
      <p:pic>
        <p:nvPicPr>
          <p:cNvPr id="146435" name="Picture 2" descr="http://www.galilean-library.org/images/david/picasso_suze.jpg"/>
          <p:cNvPicPr>
            <a:picLocks noChangeAspect="1" noChangeArrowheads="1"/>
          </p:cNvPicPr>
          <p:nvPr/>
        </p:nvPicPr>
        <p:blipFill>
          <a:blip r:embed="rId2" cstate="print"/>
          <a:srcRect/>
          <a:stretch>
            <a:fillRect/>
          </a:stretch>
        </p:blipFill>
        <p:spPr bwMode="auto">
          <a:xfrm>
            <a:off x="152400" y="623888"/>
            <a:ext cx="4114800" cy="5548312"/>
          </a:xfrm>
          <a:prstGeom prst="rect">
            <a:avLst/>
          </a:prstGeom>
          <a:noFill/>
          <a:ln w="9525">
            <a:noFill/>
            <a:miter lim="800000"/>
            <a:headEnd/>
            <a:tailEnd/>
          </a:ln>
        </p:spPr>
      </p:pic>
      <p:pic>
        <p:nvPicPr>
          <p:cNvPr id="146436" name="Picture 4" descr="http://cdhi.mala.bc.ca/jengine/images/picasso.jpg"/>
          <p:cNvPicPr>
            <a:picLocks noChangeAspect="1" noChangeArrowheads="1"/>
          </p:cNvPicPr>
          <p:nvPr/>
        </p:nvPicPr>
        <p:blipFill>
          <a:blip r:embed="rId3" cstate="print"/>
          <a:srcRect/>
          <a:stretch>
            <a:fillRect/>
          </a:stretch>
        </p:blipFill>
        <p:spPr bwMode="auto">
          <a:xfrm>
            <a:off x="4953000" y="609600"/>
            <a:ext cx="4110038" cy="5524500"/>
          </a:xfrm>
          <a:prstGeom prst="rect">
            <a:avLst/>
          </a:prstGeom>
          <a:noFill/>
          <a:ln w="9525">
            <a:noFill/>
            <a:miter lim="800000"/>
            <a:headEnd/>
            <a:tailEnd/>
          </a:ln>
        </p:spPr>
      </p:pic>
    </p:spTree>
    <p:extLst>
      <p:ext uri="{BB962C8B-B14F-4D97-AF65-F5344CB8AC3E}">
        <p14:creationId xmlns:p14="http://schemas.microsoft.com/office/powerpoint/2010/main" val="272338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endParaRPr lang="en-US" smtClean="0"/>
          </a:p>
        </p:txBody>
      </p:sp>
      <p:sp>
        <p:nvSpPr>
          <p:cNvPr id="147458" name="Content Placeholder 2"/>
          <p:cNvSpPr>
            <a:spLocks noGrp="1"/>
          </p:cNvSpPr>
          <p:nvPr>
            <p:ph sz="quarter" idx="13"/>
          </p:nvPr>
        </p:nvSpPr>
        <p:spPr/>
        <p:txBody>
          <a:bodyPr/>
          <a:lstStyle/>
          <a:p>
            <a:endParaRPr lang="en-US" smtClean="0"/>
          </a:p>
        </p:txBody>
      </p:sp>
      <p:pic>
        <p:nvPicPr>
          <p:cNvPr id="147459" name="Picture 2" descr="http://faculty.etsu.edu/kortumr/HUMT2320/modernzenith/adobejpgimages/08musicianslarge.jpg"/>
          <p:cNvPicPr>
            <a:picLocks noChangeAspect="1" noChangeArrowheads="1"/>
          </p:cNvPicPr>
          <p:nvPr/>
        </p:nvPicPr>
        <p:blipFill>
          <a:blip r:embed="rId2" cstate="print"/>
          <a:srcRect/>
          <a:stretch>
            <a:fillRect/>
          </a:stretch>
        </p:blipFill>
        <p:spPr bwMode="auto">
          <a:xfrm>
            <a:off x="1524000" y="304800"/>
            <a:ext cx="5791200" cy="6170613"/>
          </a:xfrm>
          <a:prstGeom prst="rect">
            <a:avLst/>
          </a:prstGeom>
          <a:noFill/>
          <a:ln w="9525">
            <a:noFill/>
            <a:miter lim="800000"/>
            <a:headEnd/>
            <a:tailEnd/>
          </a:ln>
        </p:spPr>
      </p:pic>
    </p:spTree>
    <p:extLst>
      <p:ext uri="{BB962C8B-B14F-4D97-AF65-F5344CB8AC3E}">
        <p14:creationId xmlns:p14="http://schemas.microsoft.com/office/powerpoint/2010/main" val="1784785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endParaRPr lang="en-US" smtClean="0"/>
          </a:p>
        </p:txBody>
      </p:sp>
      <p:sp>
        <p:nvSpPr>
          <p:cNvPr id="148482" name="Content Placeholder 2"/>
          <p:cNvSpPr>
            <a:spLocks noGrp="1"/>
          </p:cNvSpPr>
          <p:nvPr>
            <p:ph sz="quarter" idx="13"/>
          </p:nvPr>
        </p:nvSpPr>
        <p:spPr/>
        <p:txBody>
          <a:bodyPr/>
          <a:lstStyle/>
          <a:p>
            <a:endParaRPr lang="en-US" smtClean="0"/>
          </a:p>
        </p:txBody>
      </p:sp>
      <p:pic>
        <p:nvPicPr>
          <p:cNvPr id="148483" name="Picture 2" descr="http://ecmc.rochester.edu/rdm/graphics/tm.jpg"/>
          <p:cNvPicPr>
            <a:picLocks noChangeAspect="1" noChangeArrowheads="1"/>
          </p:cNvPicPr>
          <p:nvPr/>
        </p:nvPicPr>
        <p:blipFill>
          <a:blip r:embed="rId2" cstate="print"/>
          <a:srcRect/>
          <a:stretch>
            <a:fillRect/>
          </a:stretch>
        </p:blipFill>
        <p:spPr bwMode="auto">
          <a:xfrm>
            <a:off x="1371600" y="838200"/>
            <a:ext cx="6191250" cy="5572125"/>
          </a:xfrm>
          <a:prstGeom prst="rect">
            <a:avLst/>
          </a:prstGeom>
          <a:noFill/>
          <a:ln w="9525">
            <a:noFill/>
            <a:miter lim="800000"/>
            <a:headEnd/>
            <a:tailEnd/>
          </a:ln>
        </p:spPr>
      </p:pic>
    </p:spTree>
    <p:extLst>
      <p:ext uri="{BB962C8B-B14F-4D97-AF65-F5344CB8AC3E}">
        <p14:creationId xmlns:p14="http://schemas.microsoft.com/office/powerpoint/2010/main" val="285754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200706" name="Picture 2" descr="http://www.artinliverpool.com/blog/images/jul07/Pablo-Picasso-Seated-Woman.jpg"/>
          <p:cNvPicPr>
            <a:picLocks noChangeAspect="1" noChangeArrowheads="1"/>
          </p:cNvPicPr>
          <p:nvPr/>
        </p:nvPicPr>
        <p:blipFill>
          <a:blip r:embed="rId2" cstate="print"/>
          <a:srcRect b="5963"/>
          <a:stretch>
            <a:fillRect/>
          </a:stretch>
        </p:blipFill>
        <p:spPr bwMode="auto">
          <a:xfrm>
            <a:off x="4648200" y="914400"/>
            <a:ext cx="4191000" cy="5257800"/>
          </a:xfrm>
          <a:prstGeom prst="rect">
            <a:avLst/>
          </a:prstGeom>
          <a:noFill/>
        </p:spPr>
      </p:pic>
      <p:pic>
        <p:nvPicPr>
          <p:cNvPr id="200708" name="Picture 4" descr="http://1.bp.blogspot.com/_5RMkYwuDxG4/SaTUrKryS_I/AAAAAAAAA6I/0HTy5pU5qrM/s400/Seated+woman.jpg"/>
          <p:cNvPicPr>
            <a:picLocks noChangeAspect="1" noChangeArrowheads="1"/>
          </p:cNvPicPr>
          <p:nvPr/>
        </p:nvPicPr>
        <p:blipFill>
          <a:blip r:embed="rId3" cstate="print"/>
          <a:srcRect/>
          <a:stretch>
            <a:fillRect/>
          </a:stretch>
        </p:blipFill>
        <p:spPr bwMode="auto">
          <a:xfrm>
            <a:off x="304800" y="914400"/>
            <a:ext cx="3810000" cy="5404255"/>
          </a:xfrm>
          <a:prstGeom prst="rect">
            <a:avLst/>
          </a:prstGeom>
          <a:noFill/>
        </p:spPr>
      </p:pic>
    </p:spTree>
    <p:extLst>
      <p:ext uri="{BB962C8B-B14F-4D97-AF65-F5344CB8AC3E}">
        <p14:creationId xmlns:p14="http://schemas.microsoft.com/office/powerpoint/2010/main" val="289511982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TotalTime>
  <Words>155</Words>
  <Application>Microsoft Office PowerPoint</Application>
  <PresentationFormat>On-screen Show (4:3)</PresentationFormat>
  <Paragraphs>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ART 20/30 ART HISTORY I</vt:lpstr>
      <vt:lpstr>PABLO PICASSO (Spanish 1881-1973)</vt:lpstr>
      <vt:lpstr>Rose Period (1905-16)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 O’KEEFE (American 1887-1986)</vt:lpstr>
      <vt:lpstr>FRIDA KAHLO (Mexican 1907-1954)</vt:lpstr>
      <vt:lpstr> DADA </vt:lpstr>
      <vt:lpstr>PowerPoint Presentation</vt:lpstr>
      <vt:lpstr>PowerPoint Presentation</vt:lpstr>
      <vt:lpstr>JEAN ARP  (German 1887-1966)</vt:lpstr>
      <vt:lpstr>SURREALISM</vt:lpstr>
      <vt:lpstr>PowerPoint Presentation</vt:lpstr>
      <vt:lpstr>Miró Black and Red Series</vt:lpstr>
      <vt:lpstr>MAX ERNST  (German 1891-1976)</vt:lpstr>
      <vt:lpstr>POP JASPER JOHNS (American 1930-   )</vt:lpstr>
      <vt:lpstr>DON EDDY  (American 1944- )</vt:lpstr>
      <vt:lpstr>VICTOR VASARELY (Hungarian 1908-1997)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20/30 ART HISTORY I</dc:title>
  <dc:creator>Anne Enns</dc:creator>
  <cp:lastModifiedBy>Anne Enns</cp:lastModifiedBy>
  <cp:revision>1</cp:revision>
  <dcterms:created xsi:type="dcterms:W3CDTF">2017-01-18T22:20:48Z</dcterms:created>
  <dcterms:modified xsi:type="dcterms:W3CDTF">2017-01-18T22:24:49Z</dcterms:modified>
</cp:coreProperties>
</file>