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D4229E-4D49-4109-AAAE-40EED0C39E5C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A05A7D-13E2-462E-96D3-783E56C4D5DE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aculty.etsu.edu/kortumr/HUMT2320/realism/adobejpgimages/02stonebreakerslarge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a/url?sa=i&amp;rct=j&amp;q=&amp;esrc=s&amp;frm=1&amp;source=images&amp;cd=&amp;cad=rja&amp;uact=8&amp;docid=kJ7yNh-sEhluHM&amp;tbnid=2ZcXnXyaprUVJM:&amp;ved=0CAUQjRw&amp;url=http://forums.watchuseek.com/f20/buy-not-buy-rolex-804451.html&amp;ei=oYU8U8_hDqTuyAHX5oHIBw&amp;bvm=bv.63934634,d.aWc&amp;psig=AFQjCNGQ1tntfGzDIa8UhaJ5fxtDOfWybQ&amp;ust=139656164216324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aculty.etsu.edu/kortumr/HUMT2320/realism/adobejpgimages/02stonebreakerslarg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9050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12800" dirty="0" smtClean="0">
                <a:solidFill>
                  <a:srgbClr val="0066CC"/>
                </a:solidFill>
              </a:rPr>
              <a:t>Realism, Impressionism,</a:t>
            </a:r>
          </a:p>
          <a:p>
            <a:pPr algn="ctr">
              <a:buNone/>
            </a:pPr>
            <a:r>
              <a:rPr lang="en-US" sz="12800" dirty="0" smtClean="0">
                <a:solidFill>
                  <a:srgbClr val="0066CC"/>
                </a:solidFill>
              </a:rPr>
              <a:t> and Post-Impressionism</a:t>
            </a:r>
            <a:endParaRPr lang="en-US" sz="128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2800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>
                <a:latin typeface="Bell MT" pitchFamily="18" charset="0"/>
              </a:rPr>
              <a:t>ART 10</a:t>
            </a:r>
            <a:r>
              <a:rPr lang="en-US" dirty="0" smtClean="0">
                <a:latin typeface="Bell MT" pitchFamily="18" charset="0"/>
              </a:rPr>
              <a:t/>
            </a:r>
            <a:br>
              <a:rPr lang="en-US" dirty="0" smtClean="0">
                <a:latin typeface="Bell MT" pitchFamily="18" charset="0"/>
              </a:rPr>
            </a:br>
            <a:r>
              <a:rPr lang="en-US" sz="7200" dirty="0" smtClean="0">
                <a:latin typeface="Bell MT" pitchFamily="18" charset="0"/>
              </a:rPr>
              <a:t>ART HISTORY II</a:t>
            </a:r>
            <a:endParaRPr lang="en-US" sz="7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http://s3.amazonaws.com/omgitsart/renoir-moulin_de_la_g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497410" cy="625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6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usiceducationworld.com/images/paintings_renoir_fills_piano_33_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7893"/>
            <a:ext cx="5029200" cy="6780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http://www.monetalia.com/paintings/large/monet-madame-monet-and-her-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63551" cy="625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4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 descr="http://www.canvasreplicas.com/images/Water%20Lilies%20II%201914%20Claude%20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8550" cy="3638550"/>
          </a:xfrm>
          <a:prstGeom prst="rect">
            <a:avLst/>
          </a:prstGeom>
          <a:noFill/>
        </p:spPr>
      </p:pic>
      <p:pic>
        <p:nvPicPr>
          <p:cNvPr id="122884" name="Picture 4" descr="http://victoriadombrovska.files.wordpress.com/2009/01/claude-monet-water-lily-pond-1918-7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0"/>
            <a:ext cx="2571750" cy="3810000"/>
          </a:xfrm>
          <a:prstGeom prst="rect">
            <a:avLst/>
          </a:prstGeom>
          <a:noFill/>
        </p:spPr>
      </p:pic>
      <p:pic>
        <p:nvPicPr>
          <p:cNvPr id="122886" name="Picture 6" descr="http://4.bp.blogspot.com/_34TEb_1PJgg/TOOHns_0oMI/AAAAAAAAApg/ZACDEnpPKNw/s1600/Claude_Monet_Water+Lilies_Mus%25C3%25A9e+de+l%2527Oranger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8454307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9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Manet</a:t>
            </a:r>
            <a:r>
              <a:rPr lang="en-US" dirty="0" smtClean="0"/>
              <a:t>   </a:t>
            </a:r>
            <a:r>
              <a:rPr lang="en-US" i="1" dirty="0" smtClean="0"/>
              <a:t>The Fifer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Ptg</a:t>
            </a:r>
            <a:r>
              <a:rPr lang="en-US" dirty="0" smtClean="0"/>
              <a:t> is “realistic”, </a:t>
            </a:r>
            <a:r>
              <a:rPr lang="en-US" dirty="0" err="1" smtClean="0"/>
              <a:t>ie</a:t>
            </a:r>
            <a:r>
              <a:rPr lang="en-US" dirty="0" smtClean="0"/>
              <a:t>. it is the real things, but its</a:t>
            </a:r>
          </a:p>
          <a:p>
            <a:pPr marL="0" indent="0">
              <a:buNone/>
            </a:pPr>
            <a:r>
              <a:rPr lang="en-US" dirty="0" smtClean="0"/>
              <a:t> treatment is not traditional. How is it different?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Lack of chiaroscuro and lack of extensive modeling; no </a:t>
            </a:r>
            <a:r>
              <a:rPr lang="en-US" dirty="0" err="1" smtClean="0"/>
              <a:t>backgr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Outlines suggested</a:t>
            </a:r>
          </a:p>
          <a:p>
            <a:pPr marL="514350" indent="-514350">
              <a:buAutoNum type="arabicPeriod"/>
            </a:pPr>
            <a:r>
              <a:rPr lang="en-US" dirty="0" smtClean="0"/>
              <a:t>Areas of even </a:t>
            </a:r>
            <a:r>
              <a:rPr lang="en-US" dirty="0" err="1" smtClean="0"/>
              <a:t>colours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 is FLATNESS – the canvas no longer a window but a screen made up of flat patches of </a:t>
            </a:r>
            <a:r>
              <a:rPr lang="en-US" dirty="0" err="1" smtClean="0"/>
              <a:t>colour</a:t>
            </a:r>
            <a:r>
              <a:rPr lang="en-US" dirty="0" smtClean="0"/>
              <a:t>. Subj. matter not important; it is vehicle thro’ which </a:t>
            </a:r>
            <a:r>
              <a:rPr lang="en-US" dirty="0" err="1" smtClean="0"/>
              <a:t>Manet</a:t>
            </a:r>
            <a:r>
              <a:rPr lang="en-US" dirty="0" smtClean="0"/>
              <a:t> develops his style.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Notes p.7</a:t>
            </a:r>
            <a:endParaRPr lang="en-CA" sz="2400" dirty="0"/>
          </a:p>
        </p:txBody>
      </p:sp>
      <p:pic>
        <p:nvPicPr>
          <p:cNvPr id="4" name="Picture 2" descr="http://www.ricci-art.net/img006/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376941" cy="2362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4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Renoir   </a:t>
            </a:r>
            <a:r>
              <a:rPr lang="en-US" i="1" dirty="0" smtClean="0"/>
              <a:t>Moulin de la </a:t>
            </a:r>
            <a:r>
              <a:rPr lang="en-US" i="1" dirty="0" err="1" smtClean="0"/>
              <a:t>Galette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Renoir and Monet among first to paint entire </a:t>
            </a:r>
            <a:r>
              <a:rPr lang="en-US" dirty="0" err="1" smtClean="0"/>
              <a:t>ptgs</a:t>
            </a:r>
            <a:r>
              <a:rPr lang="en-US" dirty="0" smtClean="0"/>
              <a:t>. Outdoors (due in part to invention of TUBED paints), in an attempt to capture effect of SUNLIGHT AND ATMOSPHERE on COLOUR.</a:t>
            </a:r>
          </a:p>
          <a:p>
            <a:pPr marL="0" indent="0">
              <a:buNone/>
            </a:pPr>
            <a:r>
              <a:rPr lang="en-US" dirty="0" smtClean="0"/>
              <a:t>1. Fairly quickly painted – lively impression, “slice of life”.</a:t>
            </a:r>
          </a:p>
          <a:p>
            <a:pPr marL="0" indent="0">
              <a:buNone/>
            </a:pPr>
            <a:r>
              <a:rPr lang="en-US" dirty="0" smtClean="0"/>
              <a:t>2. Short, choppy strokes of pure </a:t>
            </a:r>
            <a:r>
              <a:rPr lang="en-US" dirty="0" err="1" smtClean="0"/>
              <a:t>colour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. Not muddied with lots of other </a:t>
            </a:r>
            <a:r>
              <a:rPr lang="en-US" dirty="0" err="1" smtClean="0"/>
              <a:t>colours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3. Dapples sunlight increases sense of movement and spontaneity.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s3.amazonaws.com/omgitsart/renoir-moulin_de_la_g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79" y="5368285"/>
            <a:ext cx="2046529" cy="1505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Monet </a:t>
            </a:r>
            <a:r>
              <a:rPr lang="en-US" i="1" dirty="0" smtClean="0"/>
              <a:t>Woman with a Parasol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Painted in one afternoon – of his wife, Camille, and son, Jean.</a:t>
            </a:r>
          </a:p>
          <a:p>
            <a:pPr marL="514350" indent="-514350">
              <a:buAutoNum type="arabicPeriod"/>
            </a:pPr>
            <a:r>
              <a:rPr lang="en-US" dirty="0" smtClean="0"/>
              <a:t>Also “slice of life, </a:t>
            </a:r>
            <a:r>
              <a:rPr lang="en-US" dirty="0" err="1" smtClean="0"/>
              <a:t>ie</a:t>
            </a:r>
            <a:r>
              <a:rPr lang="en-US" dirty="0" smtClean="0"/>
              <a:t>. a passing moment.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Short strokes of pure </a:t>
            </a:r>
            <a:r>
              <a:rPr lang="en-US" dirty="0" err="1" smtClean="0"/>
              <a:t>colour</a:t>
            </a:r>
            <a:r>
              <a:rPr lang="en-US" dirty="0" smtClean="0"/>
              <a:t> define a bright, sunny 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Ptg. has sense of immediacy and freshness in feeling of breeze captured in swift brush strokes.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                </a:t>
            </a:r>
            <a:r>
              <a:rPr lang="en-US" sz="2000" dirty="0" smtClean="0"/>
              <a:t>Notes p.8</a:t>
            </a:r>
            <a:endParaRPr lang="en-CA" sz="1800" dirty="0"/>
          </a:p>
        </p:txBody>
      </p:sp>
      <p:pic>
        <p:nvPicPr>
          <p:cNvPr id="4" name="Picture 2" descr="http://www.monetalia.com/paintings/large/monet-madame-monet-and-her-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122919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POST-IMPRESSIONISM </a:t>
            </a:r>
            <a:r>
              <a:rPr lang="en-US" sz="3200" dirty="0" smtClean="0"/>
              <a:t>(1880s-1900)</a:t>
            </a:r>
            <a:endParaRPr lang="en-US" dirty="0"/>
          </a:p>
        </p:txBody>
      </p:sp>
      <p:pic>
        <p:nvPicPr>
          <p:cNvPr id="96258" name="Picture 2" descr="http://blog.chosun.com/web_file/blog/34/70034/2/paul_cezanne,_the_peppermint_bottl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295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2.185.240.15/Exhibit_webpage/Seurat%20-%20A%20Sunday%20Afternoon%20on%20the%20Island%20of%20La%20Grande%20J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70397" cy="545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3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b/ba/Vincent_van_Gogh_-_Road_with_Cypress_and_Star.JPG/460px-Vincent_van_Gogh_-_Road_with_Cypress_and_Star.JPG"/>
          <p:cNvPicPr>
            <a:picLocks noChangeAspect="1" noChangeArrowheads="1"/>
          </p:cNvPicPr>
          <p:nvPr/>
        </p:nvPicPr>
        <p:blipFill>
          <a:blip r:embed="rId2" cstate="print"/>
          <a:srcRect r="1202" b="1422"/>
          <a:stretch>
            <a:fillRect/>
          </a:stretch>
        </p:blipFill>
        <p:spPr bwMode="auto">
          <a:xfrm>
            <a:off x="2057399" y="0"/>
            <a:ext cx="52753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5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REALISM </a:t>
            </a:r>
            <a:r>
              <a:rPr lang="en-US" sz="3200" dirty="0" smtClean="0"/>
              <a:t>(1850-1860s)</a:t>
            </a:r>
            <a:endParaRPr lang="en-US" sz="3200" dirty="0"/>
          </a:p>
        </p:txBody>
      </p:sp>
      <p:pic>
        <p:nvPicPr>
          <p:cNvPr id="4" name="Picture 2" descr="http://faculty.etsu.edu/kortumr/HUMT2320/realism/htmdescriptionpages/02stonebreakersd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86800" cy="5261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7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forums.watchuseek.com/attachments/f20/938643d1358473249-buy-not-buy-rolex-vincent_van_gogh_portrait_of_dr_gachet_was_painte_postcard-p239673767580388788baanr_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blogs.oracle.com/fusionecm/SL-van-gogh-sun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5503333"/>
          </a:xfrm>
          <a:prstGeom prst="rect">
            <a:avLst/>
          </a:prstGeom>
          <a:noFill/>
        </p:spPr>
      </p:pic>
      <p:pic>
        <p:nvPicPr>
          <p:cNvPr id="1030" name="Picture 6" descr="http://www.pedesign.co.uk/work/ngs/vangogh/images/gallery/details/wheat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491" y="2961640"/>
            <a:ext cx="4904509" cy="389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3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selfportraitwithbernardbygauguin.jpg image by drawpart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9280"/>
            <a:ext cx="4800600" cy="3887546"/>
          </a:xfrm>
          <a:prstGeom prst="rect">
            <a:avLst/>
          </a:prstGeom>
          <a:noFill/>
        </p:spPr>
      </p:pic>
      <p:pic>
        <p:nvPicPr>
          <p:cNvPr id="98310" name="Picture 6" descr="http://www.artchive.com/artchive/g/gauguin/gauguin_h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760" y="0"/>
            <a:ext cx="4263240" cy="664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4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 smtClean="0">
                <a:latin typeface="Constantia"/>
              </a:rPr>
              <a:t>é</a:t>
            </a:r>
            <a:r>
              <a:rPr lang="en-US" dirty="0" smtClean="0"/>
              <a:t>zanne  </a:t>
            </a:r>
            <a:r>
              <a:rPr lang="en-US" i="1" dirty="0" smtClean="0"/>
              <a:t>Still Life with Peppermint Bottle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C. said of Monet, “Monet is only an eye,…</a:t>
            </a:r>
            <a:r>
              <a:rPr lang="en-US" dirty="0" err="1" smtClean="0"/>
              <a:t>tho</a:t>
            </a:r>
            <a:r>
              <a:rPr lang="en-US" dirty="0" smtClean="0"/>
              <a:t>’ a magnificent eye”. Whereas Monet was interested in surface, optical effects of light on </a:t>
            </a:r>
            <a:r>
              <a:rPr lang="en-US" dirty="0" err="1" smtClean="0"/>
              <a:t>colour</a:t>
            </a:r>
            <a:r>
              <a:rPr lang="en-US" dirty="0" smtClean="0"/>
              <a:t>, C. wanted to get back substance, to “make of Impressionism something solid and durable, like the art of the museums”.</a:t>
            </a:r>
          </a:p>
          <a:p>
            <a:pPr marL="0" indent="0">
              <a:buNone/>
            </a:pPr>
            <a:r>
              <a:rPr lang="en-US" dirty="0" smtClean="0"/>
              <a:t>What makes this solid and durable?</a:t>
            </a:r>
          </a:p>
          <a:p>
            <a:pPr marL="514350" indent="-514350">
              <a:buAutoNum type="arabicPeriod"/>
            </a:pPr>
            <a:r>
              <a:rPr lang="en-US" dirty="0" smtClean="0"/>
              <a:t>Blocky brushstrokes – built up look.</a:t>
            </a:r>
          </a:p>
          <a:p>
            <a:pPr marL="514350" indent="-514350">
              <a:buAutoNum type="arabicPeriod"/>
            </a:pPr>
            <a:r>
              <a:rPr lang="en-US" dirty="0" smtClean="0"/>
              <a:t>Subj. matter is traditional, timeless</a:t>
            </a:r>
          </a:p>
          <a:p>
            <a:pPr marL="514350" indent="-514350">
              <a:buAutoNum type="arabicPeriod"/>
            </a:pPr>
            <a:r>
              <a:rPr lang="en-US" dirty="0" smtClean="0"/>
              <a:t>Ambiguous space, </a:t>
            </a:r>
            <a:r>
              <a:rPr lang="en-US" dirty="0" err="1" smtClean="0"/>
              <a:t>ie</a:t>
            </a:r>
            <a:r>
              <a:rPr lang="en-US" dirty="0" smtClean="0"/>
              <a:t>. Comp. both shows depth and is flat at the same time; the fruit looks as if falling off table. In C.s later work, 2D is emphasized more; he becomes a “forerunner “ of Cubism.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Notes pp.8,9</a:t>
            </a:r>
            <a:endParaRPr lang="en-CA" sz="2000" dirty="0"/>
          </a:p>
        </p:txBody>
      </p:sp>
      <p:pic>
        <p:nvPicPr>
          <p:cNvPr id="4" name="Picture 2" descr="http://blog.chosun.com/web_file/blog/34/70034/2/paul_cezanne,_the_peppermint_bottl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23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7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Seurat  </a:t>
            </a:r>
            <a:r>
              <a:rPr lang="en-US" sz="2400" i="1" dirty="0" smtClean="0"/>
              <a:t>Afternoon on the Grande </a:t>
            </a:r>
            <a:r>
              <a:rPr lang="en-US" sz="2400" i="1" dirty="0" err="1" smtClean="0"/>
              <a:t>Jatte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How does he make </a:t>
            </a:r>
            <a:r>
              <a:rPr lang="en-US" sz="2400" dirty="0" err="1" smtClean="0"/>
              <a:t>Impr</a:t>
            </a:r>
            <a:r>
              <a:rPr lang="en-US" sz="2400" dirty="0" smtClean="0"/>
              <a:t>. “solid and durable”?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Use of POINTILLISM – in-depth understanding of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theory;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put on in small dots blend in the eye from distance; however, because </a:t>
            </a:r>
            <a:r>
              <a:rPr lang="en-US" sz="2400" dirty="0" err="1" smtClean="0"/>
              <a:t>ptgs</a:t>
            </a:r>
            <a:r>
              <a:rPr lang="en-US" sz="2400" dirty="0" smtClean="0"/>
              <a:t>. so large, they look like mosaics and don’t blend as intended.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Stiff, formal figs. – all in profile or “en face” – seem frozen in space.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Though subj. matter is Impressionist, S’s style results in stillness and timelessness (and not a “slice-of-life” look).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http://12.185.240.15/Exhibit_webpage/Seurat%20-%20A%20Sunday%20Afternoon%20on%20the%20Island%20of%20La%20Grande%20J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3124200" cy="2086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3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               Intense, sensitive personality; fiercely devoted to ptg.; had form of epilepsy which caused seizures and illness. Committed suicide at 37.</a:t>
            </a:r>
          </a:p>
          <a:p>
            <a:pPr marL="0" indent="0">
              <a:buNone/>
            </a:pPr>
            <a:r>
              <a:rPr lang="en-US" sz="2400" dirty="0" smtClean="0"/>
              <a:t>Is this “solid and durable”? No. Van </a:t>
            </a:r>
            <a:r>
              <a:rPr lang="en-US" sz="2400" dirty="0"/>
              <a:t>G</a:t>
            </a:r>
            <a:r>
              <a:rPr lang="en-US" sz="2400" dirty="0" smtClean="0"/>
              <a:t>ogh makes Impress. expressive of his emotions and responses to nature. How?</a:t>
            </a:r>
          </a:p>
          <a:p>
            <a:pPr marL="0" indent="0">
              <a:buNone/>
            </a:pPr>
            <a:r>
              <a:rPr lang="en-US" sz="2400" dirty="0" smtClean="0"/>
              <a:t>1. Parallel, undulating brushstroke – continual agitation of sky and land, cypress tree like flames.</a:t>
            </a:r>
          </a:p>
          <a:p>
            <a:pPr marL="0" indent="0">
              <a:buNone/>
            </a:pPr>
            <a:r>
              <a:rPr lang="en-US" sz="2400" dirty="0" smtClean="0"/>
              <a:t>2. Intense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– uses </a:t>
            </a:r>
            <a:r>
              <a:rPr lang="en-US" sz="2400" dirty="0" err="1" smtClean="0"/>
              <a:t>Impr</a:t>
            </a:r>
            <a:r>
              <a:rPr lang="en-US" sz="2400" dirty="0" smtClean="0"/>
              <a:t>.’s pairing of complementary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for strongest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effect, esp. blue and gold.</a:t>
            </a:r>
          </a:p>
          <a:p>
            <a:pPr marL="0" indent="0">
              <a:buNone/>
            </a:pPr>
            <a:r>
              <a:rPr lang="en-US" sz="2400" dirty="0" smtClean="0"/>
              <a:t>3. Symbolism: cypress tree represents death and eternal life; sun is symbol of God’s presence in nature.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r>
              <a:rPr lang="en-US" sz="3100" dirty="0" smtClean="0"/>
              <a:t>Van Gogh   </a:t>
            </a:r>
            <a:r>
              <a:rPr lang="en-US" sz="3100" i="1" dirty="0" smtClean="0"/>
              <a:t>Road with Cypresses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CA" dirty="0"/>
          </a:p>
        </p:txBody>
      </p:sp>
      <p:pic>
        <p:nvPicPr>
          <p:cNvPr id="4" name="Picture 2" descr="http://upload.wikimedia.org/wikipedia/commons/thumb/b/ba/Vincent_van_Gogh_-_Road_with_Cypress_and_Star.JPG/460px-Vincent_van_Gogh_-_Road_with_Cypress_and_Star.JPG"/>
          <p:cNvPicPr>
            <a:picLocks noChangeAspect="1" noChangeArrowheads="1"/>
          </p:cNvPicPr>
          <p:nvPr/>
        </p:nvPicPr>
        <p:blipFill>
          <a:blip r:embed="rId2" cstate="print"/>
          <a:srcRect r="1202" b="1422"/>
          <a:stretch>
            <a:fillRect/>
          </a:stretch>
        </p:blipFill>
        <p:spPr bwMode="auto">
          <a:xfrm>
            <a:off x="4619" y="1"/>
            <a:ext cx="1824181" cy="2371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Began movement called “</a:t>
            </a:r>
            <a:r>
              <a:rPr lang="en-US" dirty="0" err="1" smtClean="0"/>
              <a:t>Symbolisme</a:t>
            </a:r>
            <a:r>
              <a:rPr lang="en-US" dirty="0" smtClean="0"/>
              <a:t>”, introducing depth of meaning back into ptg. (Remember, </a:t>
            </a:r>
            <a:r>
              <a:rPr lang="en-US" dirty="0" err="1" smtClean="0"/>
              <a:t>Impr</a:t>
            </a:r>
            <a:r>
              <a:rPr lang="en-US" dirty="0" smtClean="0"/>
              <a:t>. appeals to “eye” more than to “mind”). How symbolic”</a:t>
            </a:r>
          </a:p>
          <a:p>
            <a:pPr marL="514350" indent="-514350">
              <a:buAutoNum type="arabicPeriod"/>
            </a:pPr>
            <a:r>
              <a:rPr lang="en-US" dirty="0" smtClean="0"/>
              <a:t>Refers to story of the “Fall” – fruit,  halo, serpent, lily (purity)</a:t>
            </a:r>
          </a:p>
          <a:p>
            <a:pPr marL="514350" indent="-514350">
              <a:buAutoNum type="arabicPeriod"/>
            </a:pPr>
            <a:r>
              <a:rPr lang="en-US" dirty="0" smtClean="0"/>
              <a:t>Represents himself as Lucifer, the fallen </a:t>
            </a:r>
          </a:p>
          <a:p>
            <a:pPr marL="0" indent="0">
              <a:buNone/>
            </a:pPr>
            <a:r>
              <a:rPr lang="en-US" dirty="0" smtClean="0"/>
              <a:t>Angel – yellow wings on red, hellfire </a:t>
            </a:r>
          </a:p>
          <a:p>
            <a:pPr marL="0" indent="0">
              <a:buNone/>
            </a:pPr>
            <a:r>
              <a:rPr lang="en-US" dirty="0" err="1" smtClean="0"/>
              <a:t>Backgr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3. Post-</a:t>
            </a:r>
            <a:r>
              <a:rPr lang="en-US" dirty="0" err="1" smtClean="0"/>
              <a:t>Impr</a:t>
            </a:r>
            <a:r>
              <a:rPr lang="en-US" dirty="0" smtClean="0"/>
              <a:t>. Style – flat areas of </a:t>
            </a:r>
            <a:r>
              <a:rPr lang="en-US" dirty="0" err="1" smtClean="0"/>
              <a:t>colour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outline, little </a:t>
            </a:r>
            <a:r>
              <a:rPr lang="en-US" dirty="0" err="1" smtClean="0"/>
              <a:t>modelling</a:t>
            </a:r>
            <a:r>
              <a:rPr lang="en-US" dirty="0" smtClean="0"/>
              <a:t> (ptg. </a:t>
            </a:r>
            <a:r>
              <a:rPr lang="en-US" dirty="0"/>
              <a:t>i</a:t>
            </a:r>
            <a:r>
              <a:rPr lang="en-US" dirty="0" smtClean="0"/>
              <a:t>s unfinished).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Paul Gauguin    </a:t>
            </a:r>
            <a:r>
              <a:rPr lang="en-US" sz="3200" i="1" dirty="0" smtClean="0"/>
              <a:t>Self-Portrait</a:t>
            </a:r>
            <a:endParaRPr lang="en-CA" sz="3200" dirty="0"/>
          </a:p>
        </p:txBody>
      </p:sp>
      <p:pic>
        <p:nvPicPr>
          <p:cNvPr id="4" name="Picture 6" descr="http://www.artchive.com/artchive/g/gauguin/gauguin_h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971017"/>
            <a:ext cx="1763688" cy="274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9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http://s83.photobucket.com/albums/j294/thidarat2006/Aug08/daumier3cla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6" y="304800"/>
            <a:ext cx="8914892" cy="634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2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art-interview.com/Issue_008/Issue_images/Mille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81135" cy="6395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r>
              <a:rPr lang="en-US" sz="2800" dirty="0" smtClean="0"/>
              <a:t>Courbet   </a:t>
            </a:r>
            <a:r>
              <a:rPr lang="en-US" sz="2800" i="1" dirty="0" smtClean="0"/>
              <a:t>The Stone Breakers</a:t>
            </a:r>
          </a:p>
          <a:p>
            <a:pPr marL="0" indent="0">
              <a:buNone/>
            </a:pPr>
            <a:r>
              <a:rPr lang="en-US" sz="2800" dirty="0" smtClean="0"/>
              <a:t>Two men preparing stones for road-bed; almost life-size. Courbet, in a letter, called the scene the “most complete expression of poverty”. What does C communicate?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Poor men in tattered clothes, doing heavy </a:t>
            </a:r>
            <a:r>
              <a:rPr lang="en-US" sz="2800" dirty="0" err="1" smtClean="0"/>
              <a:t>labour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Faces averted (hidden), no sympathy asked, not individuals but represent a class.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Hill in </a:t>
            </a:r>
            <a:r>
              <a:rPr lang="en-US" sz="2800" dirty="0" err="1" smtClean="0"/>
              <a:t>backgr</a:t>
            </a:r>
            <a:r>
              <a:rPr lang="en-US" sz="2800" dirty="0" smtClean="0"/>
              <a:t>. Blocks sky – no hope or freedom.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“Alas, in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such as this, one’s life begins that way, it ends the same way.”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Notes p.6</a:t>
            </a:r>
            <a:endParaRPr lang="en-CA" sz="3200" dirty="0"/>
          </a:p>
        </p:txBody>
      </p:sp>
      <p:pic>
        <p:nvPicPr>
          <p:cNvPr id="4" name="Picture 2" descr="http://faculty.etsu.edu/kortumr/HUMT2320/realism/htmdescriptionpages/02stonebreakersd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658" y="76200"/>
            <a:ext cx="314504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6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b) Daumier   </a:t>
            </a:r>
            <a:r>
              <a:rPr lang="en-US" sz="2800" i="1" dirty="0" smtClean="0"/>
              <a:t>Third Class Carriage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Interest in urban poor; had genuine</a:t>
            </a:r>
          </a:p>
          <a:p>
            <a:pPr marL="0" indent="0">
              <a:buNone/>
            </a:pPr>
            <a:r>
              <a:rPr lang="en-US" sz="2800" dirty="0" smtClean="0"/>
              <a:t> affection for working people.</a:t>
            </a:r>
          </a:p>
          <a:p>
            <a:pPr marL="0" indent="0">
              <a:buNone/>
            </a:pPr>
            <a:r>
              <a:rPr lang="en-US" sz="2800" dirty="0" smtClean="0"/>
              <a:t> Horse-drawn bus in Paris.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3 generations – grandmother, mother, </a:t>
            </a:r>
          </a:p>
          <a:p>
            <a:pPr marL="0" indent="0">
              <a:buNone/>
            </a:pPr>
            <a:r>
              <a:rPr lang="en-US" sz="2800" dirty="0" smtClean="0"/>
              <a:t>2 children, therefore represent whole class.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Contemplative faces and large hands at rest reflect hard physical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– these people are worthy of respect.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Pyramid form of group unites then in contrast to separateness of nodding, gossiping heads of middle class passengers behind.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468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2" descr="http://s83.photobucket.com/albums/j294/thidarat2006/Aug08/daumier3cla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072" y="37728"/>
            <a:ext cx="2884714" cy="205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3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610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c) Millet   </a:t>
            </a:r>
            <a:r>
              <a:rPr lang="en-US" i="1" dirty="0" smtClean="0"/>
              <a:t>The Gleaners</a:t>
            </a:r>
          </a:p>
          <a:p>
            <a:pPr marL="0" indent="0">
              <a:buNone/>
            </a:pPr>
            <a:r>
              <a:rPr lang="en-US" dirty="0" smtClean="0"/>
              <a:t>Grew up on farm, and moved back among peasants after 10-12 </a:t>
            </a:r>
            <a:r>
              <a:rPr lang="en-US" dirty="0" err="1" smtClean="0"/>
              <a:t>yrs</a:t>
            </a:r>
            <a:r>
              <a:rPr lang="en-US" dirty="0" smtClean="0"/>
              <a:t> in Paris. Peasant women picking up gleanings (leftovers after harvest).</a:t>
            </a:r>
          </a:p>
          <a:p>
            <a:pPr marL="514350" indent="-514350">
              <a:buAutoNum type="arabicPeriod"/>
            </a:pPr>
            <a:r>
              <a:rPr lang="en-US" dirty="0" smtClean="0"/>
              <a:t>Women involved in hard, back-breaking </a:t>
            </a:r>
            <a:r>
              <a:rPr lang="en-US" dirty="0" err="1" smtClean="0"/>
              <a:t>labour</a:t>
            </a:r>
            <a:r>
              <a:rPr lang="en-US" dirty="0" smtClean="0"/>
              <a:t>(only the very poor must glean) – but they are solid, strong, and capable. Atmosphere is almost soothing.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Faces hidden – represent all poor.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Repetition of curving shapes</a:t>
            </a:r>
          </a:p>
          <a:p>
            <a:pPr marL="514350" indent="-514350">
              <a:buAutoNum type="arabicPeriod"/>
            </a:pPr>
            <a:r>
              <a:rPr lang="en-US" dirty="0" smtClean="0"/>
              <a:t> in haystacks emphasize</a:t>
            </a:r>
          </a:p>
          <a:p>
            <a:pPr marL="514350" indent="-514350">
              <a:buAutoNum type="arabicPeriod"/>
            </a:pPr>
            <a:r>
              <a:rPr lang="en-US" dirty="0" smtClean="0"/>
              <a:t> bending backs.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www.art-interview.com/Issue_008/Issue_images/Mille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291" y="4577207"/>
            <a:ext cx="3131524" cy="228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smtClean="0"/>
              <a:t>IMPRESSIONISM</a:t>
            </a:r>
            <a:r>
              <a:rPr lang="en-US" dirty="0" smtClean="0"/>
              <a:t> </a:t>
            </a:r>
            <a:r>
              <a:rPr lang="en-US" sz="3200" dirty="0" smtClean="0"/>
              <a:t>(1860s-1880s)</a:t>
            </a:r>
            <a:endParaRPr lang="en-US" dirty="0"/>
          </a:p>
        </p:txBody>
      </p:sp>
      <p:pic>
        <p:nvPicPr>
          <p:cNvPr id="91140" name="Picture 4" descr="http://art-reproductions.net/images/monet_impression%20sunr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20000" cy="526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8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icci-art.net/img006/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"/>
            <a:ext cx="399756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963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Paper</vt:lpstr>
      <vt:lpstr>ART 10 ART HISTORY II</vt:lpstr>
      <vt:lpstr>REALISM (1850-1860s)</vt:lpstr>
      <vt:lpstr>PowerPoint Presentation</vt:lpstr>
      <vt:lpstr>PowerPoint Presentation</vt:lpstr>
      <vt:lpstr>Notes p.6</vt:lpstr>
      <vt:lpstr>PowerPoint Presentation</vt:lpstr>
      <vt:lpstr>PowerPoint Presentation</vt:lpstr>
      <vt:lpstr>IMPRESSIONISM (1860s-1880s)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p.7</vt:lpstr>
      <vt:lpstr>PowerPoint Presentation</vt:lpstr>
      <vt:lpstr>                Notes p.8</vt:lpstr>
      <vt:lpstr>POST-IMPRESSIONISM (1880s-1900)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pp.8,9</vt:lpstr>
      <vt:lpstr>PowerPoint Presentation</vt:lpstr>
      <vt:lpstr>               Van Gogh   Road with Cypresses </vt:lpstr>
      <vt:lpstr>Paul Gauguin    Self-Portrait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ART HISTORY II</dc:title>
  <dc:creator>Anne Enns</dc:creator>
  <cp:lastModifiedBy>Anne Enns</cp:lastModifiedBy>
  <cp:revision>1</cp:revision>
  <dcterms:created xsi:type="dcterms:W3CDTF">2017-01-13T20:59:21Z</dcterms:created>
  <dcterms:modified xsi:type="dcterms:W3CDTF">2017-01-13T21:03:02Z</dcterms:modified>
</cp:coreProperties>
</file>