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11" autoAdjust="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86A7-0AD0-412E-9DE2-3832171E913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974-C652-4882-B0FF-5CB3E190A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86A7-0AD0-412E-9DE2-3832171E913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974-C652-4882-B0FF-5CB3E190A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86A7-0AD0-412E-9DE2-3832171E913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974-C652-4882-B0FF-5CB3E190A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86A7-0AD0-412E-9DE2-3832171E913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974-C652-4882-B0FF-5CB3E190A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86A7-0AD0-412E-9DE2-3832171E913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974-C652-4882-B0FF-5CB3E190A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86A7-0AD0-412E-9DE2-3832171E913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974-C652-4882-B0FF-5CB3E190A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86A7-0AD0-412E-9DE2-3832171E913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974-C652-4882-B0FF-5CB3E190A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86A7-0AD0-412E-9DE2-3832171E913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974-C652-4882-B0FF-5CB3E190A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86A7-0AD0-412E-9DE2-3832171E913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974-C652-4882-B0FF-5CB3E190A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86A7-0AD0-412E-9DE2-3832171E913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974-C652-4882-B0FF-5CB3E190A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86A7-0AD0-412E-9DE2-3832171E913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974-C652-4882-B0FF-5CB3E190A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486A7-0AD0-412E-9DE2-3832171E913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C7974-C652-4882-B0FF-5CB3E190A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images.google.com/imgres?imgurl=http://k43.pbase.com/u34/rogerstrong2002/large/31343015.127_2783.jpg&amp;imgrefurl=http://www.pbase.com/rogerstrong2002/image/31343015&amp;usg=__cjNaQ3WwsRfaFia_uVnZu9kp61A=&amp;h=600&amp;w=800&amp;sz=97&amp;hl=en&amp;start=3&amp;um=1&amp;tbnid=FKPfGKk495SUBM:&amp;tbnh=107&amp;tbnw=143&amp;prev=/images?q=northern+manitoba&amp;hl=en&amp;rls=com.microsoft:en-US&amp;rlz=1I7GGLG_en&amp;sa=G&amp;um=1" TargetMode="Externa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a/url?sa=i&amp;rct=j&amp;q=&amp;esrc=s&amp;frm=1&amp;source=images&amp;cd=&amp;cad=rja&amp;uact=8&amp;ved=0CAcQjRw&amp;url=http%3A%2F%2Fen.wikipedia.org%2Fwiki%2FCanadian_Confederation&amp;ei=kLFbVealBNKLyASp64DABw&amp;bvm=bv.93756505,d.cGU&amp;psig=AFQjCNHW5wsIo3Z1tARo1vJazGvRbhV9YA&amp;ust=14321589868782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514599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Elephant" pitchFamily="18" charset="0"/>
              </a:rPr>
              <a:t>THE MAKING OF A NATION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  <a:latin typeface="Elephant" pitchFamily="18" charset="0"/>
              </a:rPr>
              <a:t>Canada and Confederation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latin typeface="Curlz MT" pitchFamily="82" charset="0"/>
              </a:rPr>
              <a:t>QUEBEC</a:t>
            </a:r>
            <a:b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latin typeface="Curlz MT" pitchFamily="82" charset="0"/>
              </a:rPr>
            </a:br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latin typeface="Curlz MT" pitchFamily="82" charset="0"/>
              </a:rPr>
              <a:t>1867</a:t>
            </a:r>
            <a:endParaRPr lang="en-US" sz="6600" b="1" dirty="0">
              <a:solidFill>
                <a:schemeClr val="accent3">
                  <a:lumMod val="75000"/>
                </a:schemeClr>
              </a:solidFill>
              <a:latin typeface="Curlz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www.dskendall.com/images/200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4495800" cy="3371850"/>
          </a:xfrm>
          <a:prstGeom prst="rect">
            <a:avLst/>
          </a:prstGeom>
          <a:noFill/>
        </p:spPr>
      </p:pic>
      <p:pic>
        <p:nvPicPr>
          <p:cNvPr id="21508" name="Picture 4" descr="http://media-cdn.tripadvisor.com/media/photo-s/01/0d/b8/9d/ice-in-the-st-lawr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61044"/>
            <a:ext cx="3733800" cy="2796956"/>
          </a:xfrm>
          <a:prstGeom prst="rect">
            <a:avLst/>
          </a:prstGeom>
          <a:noFill/>
        </p:spPr>
      </p:pic>
      <p:pic>
        <p:nvPicPr>
          <p:cNvPr id="21510" name="Picture 6" descr="http://cassandrapages.typepad.com/the_cassandra_pages/images/2008/05/26/jay_farml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219200"/>
            <a:ext cx="3543300" cy="2657475"/>
          </a:xfrm>
          <a:prstGeom prst="rect">
            <a:avLst/>
          </a:prstGeom>
          <a:noFill/>
        </p:spPr>
      </p:pic>
      <p:pic>
        <p:nvPicPr>
          <p:cNvPr id="21512" name="Picture 8" descr="http://movingincanada.com/Quebec/Quebec-Ma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2257843" cy="244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Brush Script MT" pitchFamily="66" charset="0"/>
              </a:rPr>
              <a:t>NEW BRUNSWICK</a:t>
            </a:r>
            <a:br>
              <a:rPr lang="en-US" sz="6000" dirty="0" smtClean="0">
                <a:solidFill>
                  <a:srgbClr val="C00000"/>
                </a:solidFill>
                <a:latin typeface="Brush Script MT" pitchFamily="66" charset="0"/>
              </a:rPr>
            </a:br>
            <a:r>
              <a:rPr lang="en-US" sz="6000" dirty="0" smtClean="0">
                <a:solidFill>
                  <a:srgbClr val="C00000"/>
                </a:solidFill>
                <a:latin typeface="Brush Script MT" pitchFamily="66" charset="0"/>
              </a:rPr>
              <a:t>1867</a:t>
            </a:r>
            <a:endParaRPr lang="en-US" sz="6000" dirty="0">
              <a:solidFill>
                <a:srgbClr val="C00000"/>
              </a:solidFill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seacoastmotel.com/images/New_Brunswick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2590854" cy="2343150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thumb/a/a2/St._George,_New_Brunswick(IMG_02663).JPG/800px-St._George,_New_Brunswick(IMG_0266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3524250"/>
            <a:ext cx="4203700" cy="3152775"/>
          </a:xfrm>
          <a:prstGeom prst="rect">
            <a:avLst/>
          </a:prstGeom>
          <a:noFill/>
        </p:spPr>
      </p:pic>
      <p:pic>
        <p:nvPicPr>
          <p:cNvPr id="23558" name="Picture 6" descr="http://travel.nationalgeographic.com/places/images/photos/photo_lg_newbrunswi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4572191" cy="3045583"/>
          </a:xfrm>
          <a:prstGeom prst="rect">
            <a:avLst/>
          </a:prstGeom>
          <a:noFill/>
        </p:spPr>
      </p:pic>
      <p:pic>
        <p:nvPicPr>
          <p:cNvPr id="23560" name="Picture 8" descr="http://z.about.com/d/gocanada/1/0/M/3/-/-/fall_foliage_new_brunswic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9088" y="1143000"/>
            <a:ext cx="3454912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Forte" pitchFamily="66" charset="0"/>
              </a:rPr>
              <a:t>NOVA SCOTIA</a:t>
            </a:r>
            <a:b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Forte" pitchFamily="66" charset="0"/>
              </a:rPr>
            </a:b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Forte" pitchFamily="66" charset="0"/>
              </a:rPr>
              <a:t>1867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movingincanada.com/NovaScotia/NovaScotia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2887426" cy="2219325"/>
          </a:xfrm>
          <a:prstGeom prst="rect">
            <a:avLst/>
          </a:prstGeom>
          <a:noFill/>
        </p:spPr>
      </p:pic>
      <p:pic>
        <p:nvPicPr>
          <p:cNvPr id="24580" name="Picture 4" descr="http://upload.wikimedia.org/wikipedia/commons/9/97/Peggys_Cove_Nova_Scotia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3514725" cy="4686300"/>
          </a:xfrm>
          <a:prstGeom prst="rect">
            <a:avLst/>
          </a:prstGeom>
          <a:noFill/>
        </p:spPr>
      </p:pic>
      <p:pic>
        <p:nvPicPr>
          <p:cNvPr id="24582" name="Picture 6" descr="http://www.hickerphoto.com/data/media/199/nova_scotia_sc05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81400"/>
            <a:ext cx="4457700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</a:rPr>
              <a:t>MANITOBA</a:t>
            </a:r>
            <a:b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</a:rPr>
            </a:b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</a:rPr>
              <a:t>1870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canadamaps.info/maps/manitobapolitical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2212258" cy="3178174"/>
          </a:xfrm>
          <a:prstGeom prst="rect">
            <a:avLst/>
          </a:prstGeom>
          <a:noFill/>
        </p:spPr>
      </p:pic>
      <p:pic>
        <p:nvPicPr>
          <p:cNvPr id="25604" name="Picture 4" descr="Picture of the northen lights - Manitoba Borealis Bison �- Ca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1400" y="1600200"/>
            <a:ext cx="4292600" cy="3219450"/>
          </a:xfrm>
          <a:prstGeom prst="rect">
            <a:avLst/>
          </a:prstGeom>
          <a:noFill/>
        </p:spPr>
      </p:pic>
      <p:pic>
        <p:nvPicPr>
          <p:cNvPr id="25606" name="Picture 6" descr="http://michaelmurrayguitar.com/ManitobaFiel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5608" name="Picture 8" descr="http://tbn3.google.com/images?q=tbn:FKPfGKk495SUBM:http://k43.pbase.com/u34/rogerstrong2002/large/31343015.127_278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966121"/>
            <a:ext cx="3048000" cy="1824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Kristen ITC" pitchFamily="66" charset="0"/>
              </a:rPr>
              <a:t>NORTHWEST TERRITORIES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Kristen ITC" pitchFamily="66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Kristen ITC" pitchFamily="66" charset="0"/>
              </a:rPr>
              <a:t>1870</a:t>
            </a:r>
            <a:endParaRPr lang="en-US" dirty="0">
              <a:solidFill>
                <a:schemeClr val="bg1">
                  <a:lumMod val="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upload.wikimedia.org/wikipedia/commons/1/12/Canada_provinces_1870-18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3702423" cy="3200400"/>
          </a:xfrm>
          <a:prstGeom prst="rect">
            <a:avLst/>
          </a:prstGeom>
          <a:noFill/>
        </p:spPr>
      </p:pic>
      <p:pic>
        <p:nvPicPr>
          <p:cNvPr id="27652" name="Picture 4" descr="Picture of Blackford Lake Northwest Territories Ca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4899067" cy="3352800"/>
          </a:xfrm>
          <a:prstGeom prst="rect">
            <a:avLst/>
          </a:prstGeom>
          <a:noFill/>
        </p:spPr>
      </p:pic>
      <p:pic>
        <p:nvPicPr>
          <p:cNvPr id="27654" name="Picture 6" descr="http://atlas.nrcan.gc.ca/site/english/maps/peopleandsociety/tourismattractions/tourism_dog_sleigh_nw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77481"/>
            <a:ext cx="4343400" cy="288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BRITISH COLUMBIA</a:t>
            </a:r>
            <a:b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1871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movingincanada.com/britishcolumbia/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2438400" cy="2617792"/>
          </a:xfrm>
          <a:prstGeom prst="rect">
            <a:avLst/>
          </a:prstGeom>
          <a:noFill/>
        </p:spPr>
      </p:pic>
      <p:pic>
        <p:nvPicPr>
          <p:cNvPr id="26628" name="Picture 4" descr="http://www.walking-europe.co.uk/pictures/British_Columbia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066800"/>
            <a:ext cx="3495284" cy="5103114"/>
          </a:xfrm>
          <a:prstGeom prst="rect">
            <a:avLst/>
          </a:prstGeom>
          <a:noFill/>
        </p:spPr>
      </p:pic>
      <p:pic>
        <p:nvPicPr>
          <p:cNvPr id="26630" name="Picture 6" descr="http://grandcanyon.free.fr/images/cascade/original/Vancouver,%20British%20Columb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0"/>
            <a:ext cx="42418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Informal Roman" pitchFamily="66" charset="0"/>
              </a:rPr>
              <a:t>PRINCE EDWARD ISLAND</a:t>
            </a:r>
            <a:b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Informal Roman" pitchFamily="66" charset="0"/>
              </a:rPr>
            </a:b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Informal Roman" pitchFamily="66" charset="0"/>
              </a:rPr>
              <a:t>1873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Informal Roman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movingincanada.com/PEI/PEI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063350" cy="2419350"/>
          </a:xfrm>
          <a:prstGeom prst="rect">
            <a:avLst/>
          </a:prstGeom>
          <a:noFill/>
        </p:spPr>
      </p:pic>
      <p:pic>
        <p:nvPicPr>
          <p:cNvPr id="28676" name="Picture 4" descr="http://media.canada.com/96274514-e813-4c74-972a-6d2d9b889001/pe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990600"/>
            <a:ext cx="3571875" cy="3571875"/>
          </a:xfrm>
          <a:prstGeom prst="rect">
            <a:avLst/>
          </a:prstGeom>
          <a:noFill/>
        </p:spPr>
      </p:pic>
      <p:pic>
        <p:nvPicPr>
          <p:cNvPr id="28678" name="Picture 6" descr="http://www.halobattleguide.com/images/blog/XCanadaTrip/PEI/PEI_Potatos_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513236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Harrington" pitchFamily="82" charset="0"/>
              </a:rPr>
              <a:t>YUKON TERRITORY</a:t>
            </a:r>
            <a:b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Harrington" pitchFamily="82" charset="0"/>
              </a:rPr>
            </a:b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Harrington" pitchFamily="82" charset="0"/>
              </a:rPr>
              <a:t>1898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movingincanada.com/Yukon/Yukon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2120265" cy="2800350"/>
          </a:xfrm>
          <a:prstGeom prst="rect">
            <a:avLst/>
          </a:prstGeom>
          <a:noFill/>
        </p:spPr>
      </p:pic>
      <p:pic>
        <p:nvPicPr>
          <p:cNvPr id="29700" name="Picture 4" descr="http://www.filmingincanada.ca/images/yukon_l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24000"/>
            <a:ext cx="4286250" cy="4733925"/>
          </a:xfrm>
          <a:prstGeom prst="rect">
            <a:avLst/>
          </a:prstGeom>
          <a:noFill/>
        </p:spPr>
      </p:pic>
      <p:pic>
        <p:nvPicPr>
          <p:cNvPr id="29702" name="Picture 6" descr="http://upload.wikimedia.org/wikipedia/commons/8/8c/Quiet_Lake_area_South_Canol_Road_Yukon_Terri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8615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Juice ITC" pitchFamily="82" charset="0"/>
              </a:rPr>
              <a:t>ALBERTA</a:t>
            </a:r>
            <a:br>
              <a:rPr lang="en-US" sz="7200" b="1" dirty="0" smtClean="0">
                <a:solidFill>
                  <a:srgbClr val="FFC000"/>
                </a:solidFill>
                <a:latin typeface="Juice ITC" pitchFamily="82" charset="0"/>
              </a:rPr>
            </a:br>
            <a:r>
              <a:rPr lang="en-US" sz="7200" b="1" dirty="0" smtClean="0">
                <a:solidFill>
                  <a:srgbClr val="FFC000"/>
                </a:solidFill>
                <a:latin typeface="Juice ITC" pitchFamily="82" charset="0"/>
              </a:rPr>
              <a:t>1905</a:t>
            </a:r>
            <a:endParaRPr lang="en-US" sz="7200" b="1" dirty="0">
              <a:solidFill>
                <a:srgbClr val="FFC000"/>
              </a:solidFill>
              <a:latin typeface="Juice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992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www.canadamaps.info/maps/albertapolitical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2101232" cy="3025774"/>
          </a:xfrm>
          <a:prstGeom prst="rect">
            <a:avLst/>
          </a:prstGeom>
          <a:noFill/>
        </p:spPr>
      </p:pic>
      <p:pic>
        <p:nvPicPr>
          <p:cNvPr id="30724" name="Picture 4" descr="http://thundafunda.com/33/World-tour/download/Bow%20Lake%20and%20Flowers,%20Banff%20National%20Park,%20Alberta,%20Canada%20pictu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48025"/>
            <a:ext cx="4813300" cy="3609975"/>
          </a:xfrm>
          <a:prstGeom prst="rect">
            <a:avLst/>
          </a:prstGeom>
          <a:noFill/>
        </p:spPr>
      </p:pic>
      <p:pic>
        <p:nvPicPr>
          <p:cNvPr id="30726" name="Picture 6" descr="http://i.pbase.com/u17/darby2/large/7086679.wheatfie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0434" y="2209800"/>
            <a:ext cx="4523566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Tempus Sans ITC" pitchFamily="82" charset="0"/>
              </a:rPr>
              <a:t>SASKATCHEWAN</a:t>
            </a:r>
            <a:b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Tempus Sans ITC" pitchFamily="82" charset="0"/>
              </a:rPr>
            </a:b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Tempus Sans ITC" pitchFamily="82" charset="0"/>
              </a:rPr>
              <a:t>1905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canadamaps.info/maps/saskatchewanpolitical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2209800" cy="3182112"/>
          </a:xfrm>
          <a:prstGeom prst="rect">
            <a:avLst/>
          </a:prstGeom>
          <a:noFill/>
        </p:spPr>
      </p:pic>
      <p:pic>
        <p:nvPicPr>
          <p:cNvPr id="31748" name="Picture 4" descr="http://cache.virtualtourist.com/2962622-Saskatchewan_land_of_living_skies-Province_of_Saskatchew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7066"/>
            <a:ext cx="4648200" cy="3120934"/>
          </a:xfrm>
          <a:prstGeom prst="rect">
            <a:avLst/>
          </a:prstGeom>
          <a:noFill/>
        </p:spPr>
      </p:pic>
      <p:pic>
        <p:nvPicPr>
          <p:cNvPr id="31750" name="Picture 6" descr="http://a248.e.akamai.net/f/248/1229/1d/images.world66.com/wa/dd/y_/waddy_falls_north_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600200"/>
            <a:ext cx="3164417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Elephant" pitchFamily="18" charset="0"/>
              </a:rPr>
              <a:t>CHARLOTTOWN CONFERENCE</a:t>
            </a:r>
            <a:br>
              <a:rPr lang="en-US" dirty="0" smtClean="0">
                <a:latin typeface="Elephant" pitchFamily="18" charset="0"/>
              </a:rPr>
            </a:br>
            <a:r>
              <a:rPr lang="en-US" dirty="0" smtClean="0">
                <a:latin typeface="Elephant" pitchFamily="18" charset="0"/>
              </a:rPr>
              <a:t>September 1864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dunesbeachhouse.com/images/pei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50216"/>
            <a:ext cx="3505200" cy="2583833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6/6a/Charlottetown_Conference_Delegates,_September_18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895600"/>
            <a:ext cx="4876800" cy="3353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381000"/>
            <a:ext cx="9677400" cy="15240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0070C0"/>
                </a:solidFill>
                <a:latin typeface="Viner Hand ITC" pitchFamily="66" charset="0"/>
              </a:rPr>
              <a:t>(And last, but not least)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5300" dirty="0" smtClean="0">
                <a:solidFill>
                  <a:srgbClr val="0070C0"/>
                </a:solidFill>
                <a:latin typeface="Viner Hand ITC" pitchFamily="66" charset="0"/>
              </a:rPr>
              <a:t>NEWFOUNDLAND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  <a:latin typeface="Viner Hand ITC" pitchFamily="66" charset="0"/>
              </a:rPr>
              <a:t>1949</a:t>
            </a:r>
            <a:endParaRPr lang="en-US" dirty="0">
              <a:solidFill>
                <a:srgbClr val="0070C0"/>
              </a:solidFill>
              <a:latin typeface="Viner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7239000" cy="3230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movingincanada.com/Newfoundland/Newfoundland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2115030" cy="2419350"/>
          </a:xfrm>
          <a:prstGeom prst="rect">
            <a:avLst/>
          </a:prstGeom>
          <a:noFill/>
        </p:spPr>
      </p:pic>
      <p:pic>
        <p:nvPicPr>
          <p:cNvPr id="32772" name="Picture 4" descr="http://www.lacourphoto.net/uploaded_images/ireland/cli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4346116" cy="2895600"/>
          </a:xfrm>
          <a:prstGeom prst="rect">
            <a:avLst/>
          </a:prstGeom>
          <a:noFill/>
        </p:spPr>
      </p:pic>
      <p:pic>
        <p:nvPicPr>
          <p:cNvPr id="32774" name="Picture 6" descr="http://gsc.nrcan.gc.ca/landscapes/photos/atlantic/newf/strait/jacqu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6325" y="1600200"/>
            <a:ext cx="4257675" cy="2866223"/>
          </a:xfrm>
          <a:prstGeom prst="rect">
            <a:avLst/>
          </a:prstGeom>
          <a:noFill/>
        </p:spPr>
      </p:pic>
      <p:pic>
        <p:nvPicPr>
          <p:cNvPr id="32776" name="Picture 8" descr="http://farm1.static.flickr.com/89/228717378_fb8b0a67a8.jpg?v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570857"/>
            <a:ext cx="4381500" cy="228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82962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Gigi" pitchFamily="82" charset="0"/>
              </a:rPr>
              <a:t>WELCOME TO CANADA!</a:t>
            </a:r>
            <a:endParaRPr lang="en-US" sz="9600" b="1" dirty="0">
              <a:solidFill>
                <a:schemeClr val="accent2">
                  <a:lumMod val="50000"/>
                </a:schemeClr>
              </a:solidFill>
              <a:latin typeface="Gigi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153400" cy="1477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Gigi" pitchFamily="82" charset="0"/>
              </a:rPr>
              <a:t>The End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Gigi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Elephant" pitchFamily="18" charset="0"/>
              </a:rPr>
              <a:t>QUEBEC CONFERENCE</a:t>
            </a:r>
            <a:br>
              <a:rPr lang="en-US" dirty="0" smtClean="0">
                <a:latin typeface="Elephant" pitchFamily="18" charset="0"/>
              </a:rPr>
            </a:br>
            <a:r>
              <a:rPr lang="en-US" dirty="0" smtClean="0">
                <a:latin typeface="Elephant" pitchFamily="18" charset="0"/>
              </a:rPr>
              <a:t>October 1864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canadachannel.ca/common/images/thumb/770px-CONF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505200"/>
            <a:ext cx="5715000" cy="3184071"/>
          </a:xfrm>
          <a:prstGeom prst="rect">
            <a:avLst/>
          </a:prstGeom>
          <a:noFill/>
        </p:spPr>
      </p:pic>
      <p:pic>
        <p:nvPicPr>
          <p:cNvPr id="15364" name="Picture 4" descr="http://www.lodgingchannel.com/lodging/BedandBreakfastQuebecCity.ca/images/Maps/quebeccit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BY 1866, </a:t>
            </a:r>
            <a:b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</a:b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THE FOLLOWING PROVINCES SAID 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Elephant" pitchFamily="18" charset="0"/>
              </a:rPr>
              <a:t>“YES!”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Elephant" pitchFamily="18" charset="0"/>
              </a:rPr>
              <a:t>~</a:t>
            </a:r>
            <a:r>
              <a:rPr lang="en-US" sz="4400" dirty="0" smtClean="0">
                <a:latin typeface="Elephant" pitchFamily="18" charset="0"/>
              </a:rPr>
              <a:t>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Elephant" pitchFamily="18" charset="0"/>
              </a:rPr>
              <a:t>Upper Canada (Ontario)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Elephant" pitchFamily="18" charset="0"/>
              </a:rPr>
              <a:t>~</a:t>
            </a:r>
            <a:r>
              <a:rPr lang="en-US" sz="4400" dirty="0" smtClean="0">
                <a:latin typeface="Elephant" pitchFamily="18" charset="0"/>
              </a:rPr>
              <a:t> 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lephant" pitchFamily="18" charset="0"/>
              </a:rPr>
              <a:t>Lower Canada (Quebec)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Elephant" pitchFamily="18" charset="0"/>
              </a:rPr>
              <a:t>~</a:t>
            </a:r>
            <a:r>
              <a:rPr lang="en-US" sz="4400" dirty="0" smtClean="0">
                <a:latin typeface="Elephant" pitchFamily="18" charset="0"/>
              </a:rPr>
              <a:t> 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Elephant" pitchFamily="18" charset="0"/>
              </a:rPr>
              <a:t>New Brunswick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Elephant" pitchFamily="18" charset="0"/>
              </a:rPr>
              <a:t>~</a:t>
            </a:r>
            <a:r>
              <a:rPr lang="en-US" sz="4400" dirty="0" smtClean="0">
                <a:latin typeface="Elephant" pitchFamily="18" charset="0"/>
              </a:rPr>
              <a:t>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Elephant" pitchFamily="18" charset="0"/>
              </a:rPr>
              <a:t>Nova Scotia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Elephant" panose="02020904090505020303" pitchFamily="18" charset="0"/>
              </a:rPr>
              <a:t>LONDON CONFERENCE</a:t>
            </a:r>
            <a:br>
              <a:rPr lang="en-US" sz="4000" dirty="0" smtClean="0">
                <a:latin typeface="Elephant" panose="02020904090505020303" pitchFamily="18" charset="0"/>
              </a:rPr>
            </a:br>
            <a:r>
              <a:rPr lang="en-US" sz="4000" dirty="0" smtClean="0">
                <a:latin typeface="Elephant" panose="02020904090505020303" pitchFamily="18" charset="0"/>
              </a:rPr>
              <a:t>Dec. 1866 – Mar. 1867</a:t>
            </a:r>
            <a:endParaRPr lang="en-CA" sz="4000" dirty="0"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upload.wikimedia.org/wikipedia/commons/b/b0/Proclamation_Canadian_Confede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87" y="1108470"/>
            <a:ext cx="3657600" cy="572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istory.lbpsb.qc.ca/brownm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2625"/>
            <a:ext cx="4038600" cy="47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54102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phant" pitchFamily="18" charset="0"/>
              </a:rPr>
              <a:t>The Dominion of</a:t>
            </a:r>
          </a:p>
          <a:p>
            <a:pPr algn="ctr">
              <a:buNone/>
            </a:pP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phant" pitchFamily="18" charset="0"/>
              </a:rPr>
              <a:t>CANADA 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phant" pitchFamily="18" charset="0"/>
              </a:rPr>
              <a:t>WAS BORN ON </a:t>
            </a:r>
          </a:p>
          <a:p>
            <a:pPr algn="ctr">
              <a:buNone/>
            </a:pPr>
            <a:r>
              <a:rPr lang="en-US" sz="8800" dirty="0" smtClean="0">
                <a:solidFill>
                  <a:srgbClr val="C00000"/>
                </a:solidFill>
                <a:latin typeface="Elephant" pitchFamily="18" charset="0"/>
              </a:rPr>
              <a:t>JULY 1, 1867</a:t>
            </a:r>
            <a:endParaRPr lang="en-US" sz="8800" dirty="0">
              <a:solidFill>
                <a:srgbClr val="C00000"/>
              </a:solidFill>
              <a:latin typeface="Elephant" pitchFamily="18" charset="0"/>
            </a:endParaRPr>
          </a:p>
        </p:txBody>
      </p:sp>
      <p:pic>
        <p:nvPicPr>
          <p:cNvPr id="1026" name="Picture 2" descr="http://www.teensygreen.com/wp-content/uploads/2008/07/firewor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038600"/>
            <a:ext cx="8305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rgbClr val="FF0000"/>
                </a:solidFill>
                <a:latin typeface="Elephant" pitchFamily="18" charset="0"/>
              </a:rPr>
              <a:t>PROVINCES AND TERRITORIES OF </a:t>
            </a:r>
            <a:br>
              <a:rPr lang="en-US" sz="7300" dirty="0" smtClean="0">
                <a:solidFill>
                  <a:srgbClr val="FF0000"/>
                </a:solidFill>
                <a:latin typeface="Elephant" pitchFamily="18" charset="0"/>
              </a:rPr>
            </a:br>
            <a:r>
              <a:rPr lang="en-US" sz="7300" dirty="0" smtClean="0">
                <a:solidFill>
                  <a:srgbClr val="FF0000"/>
                </a:solidFill>
                <a:latin typeface="Elephant" pitchFamily="18" charset="0"/>
              </a:rPr>
              <a:t>C ANADA </a:t>
            </a:r>
            <a:r>
              <a:rPr lang="en-US" dirty="0" smtClean="0">
                <a:latin typeface="Elephant" pitchFamily="18" charset="0"/>
              </a:rPr>
              <a:t/>
            </a:r>
            <a:br>
              <a:rPr lang="en-US" dirty="0" smtClean="0">
                <a:latin typeface="Elephant" pitchFamily="18" charset="0"/>
              </a:rPr>
            </a:br>
            <a:r>
              <a:rPr lang="en-US" dirty="0" smtClean="0">
                <a:latin typeface="Elephant" pitchFamily="18" charset="0"/>
              </a:rPr>
              <a:t>and WHEN THEY JOINED OR WERE CREATED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4953000"/>
            <a:ext cx="8077200" cy="121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mapsof.net/uploads/static-maps/canada_provinces_blank.pn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8362"/>
            <a:ext cx="7565464" cy="6539638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4876800" y="5562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5486400" y="49530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286500" y="49911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7391400" y="52578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3428206" y="4495800"/>
            <a:ext cx="838994" cy="76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990600" y="38100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6781006" y="5029200"/>
            <a:ext cx="1067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2209800" y="4343400"/>
            <a:ext cx="914400" cy="6858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 flipH="1">
            <a:off x="2438400" y="25908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1332706" y="2400300"/>
            <a:ext cx="686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7314406" y="4343400"/>
            <a:ext cx="1067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3962400" y="26670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oudy Stout" pitchFamily="18" charset="0"/>
              </a:rPr>
              <a:t>ONTARIO</a:t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oudy Stout" pitchFamily="18" charset="0"/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oudy Stout" pitchFamily="18" charset="0"/>
              </a:rPr>
              <a:t>1867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silentpwr.com/blog/wp-content/uploads/2009/03/ontar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2438400" cy="1913386"/>
          </a:xfrm>
          <a:prstGeom prst="rect">
            <a:avLst/>
          </a:prstGeom>
          <a:noFill/>
        </p:spPr>
      </p:pic>
      <p:pic>
        <p:nvPicPr>
          <p:cNvPr id="19460" name="Picture 4" descr="http://www.windrushphotographic.com/hwc/images/West-Georgian-Bay-Shor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4419600" cy="2927985"/>
          </a:xfrm>
          <a:prstGeom prst="rect">
            <a:avLst/>
          </a:prstGeom>
          <a:noFill/>
        </p:spPr>
      </p:pic>
      <p:pic>
        <p:nvPicPr>
          <p:cNvPr id="19464" name="Picture 8" descr="http://www.luminous-landscape.com/images-11/corn-568-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89072"/>
            <a:ext cx="4191000" cy="2568928"/>
          </a:xfrm>
          <a:prstGeom prst="rect">
            <a:avLst/>
          </a:prstGeom>
          <a:noFill/>
        </p:spPr>
      </p:pic>
      <p:pic>
        <p:nvPicPr>
          <p:cNvPr id="19466" name="Picture 10" descr="http://www.thetravelpeach.com/united-states-vacations/niagara-fall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914400"/>
            <a:ext cx="2809875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82</Words>
  <Application>Microsoft Office PowerPoint</Application>
  <PresentationFormat>On-screen Show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MAKING OF A NATION</vt:lpstr>
      <vt:lpstr>CHARLOTTOWN CONFERENCE September 1864</vt:lpstr>
      <vt:lpstr>QUEBEC CONFERENCE October 1864</vt:lpstr>
      <vt:lpstr>BY 1866,  THE FOLLOWING PROVINCES SAID “YES!”</vt:lpstr>
      <vt:lpstr>LONDON CONFERENCE Dec. 1866 – Mar. 1867</vt:lpstr>
      <vt:lpstr>PowerPoint Presentation</vt:lpstr>
      <vt:lpstr>PROVINCES AND TERRITORIES OF  C ANADA  and WHEN THEY JOINED OR WERE CREATED</vt:lpstr>
      <vt:lpstr>PowerPoint Presentation</vt:lpstr>
      <vt:lpstr>ONTARIO 1867</vt:lpstr>
      <vt:lpstr>QUEBEC 1867</vt:lpstr>
      <vt:lpstr>NEW BRUNSWICK 1867</vt:lpstr>
      <vt:lpstr>NOVA SCOTIA 1867</vt:lpstr>
      <vt:lpstr>MANITOBA 1870</vt:lpstr>
      <vt:lpstr>NORTHWEST TERRITORIES 1870</vt:lpstr>
      <vt:lpstr>BRITISH COLUMBIA 1871</vt:lpstr>
      <vt:lpstr>PRINCE EDWARD ISLAND 1873</vt:lpstr>
      <vt:lpstr>YUKON TERRITORY 1898</vt:lpstr>
      <vt:lpstr>ALBERTA 1905</vt:lpstr>
      <vt:lpstr>SASKATCHEWAN 1905</vt:lpstr>
      <vt:lpstr>(And last, but not least) NEWFOUNDLAND 1949</vt:lpstr>
      <vt:lpstr>WELCOME TO CANADA!</vt:lpstr>
    </vt:vector>
  </TitlesOfParts>
  <Company>GHSD#75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OF A NATION</dc:title>
  <dc:creator>anne.enns</dc:creator>
  <cp:lastModifiedBy>Anne Enns</cp:lastModifiedBy>
  <cp:revision>35</cp:revision>
  <dcterms:created xsi:type="dcterms:W3CDTF">2009-05-14T16:50:52Z</dcterms:created>
  <dcterms:modified xsi:type="dcterms:W3CDTF">2015-05-19T22:00:10Z</dcterms:modified>
</cp:coreProperties>
</file>