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FA3F9D-B1BC-4F08-8F61-3FFC96BB1006}" type="datetimeFigureOut">
              <a:rPr lang="en-CA" smtClean="0"/>
              <a:t>2014-04-08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5F1637-9A19-4AB8-BD11-7C1DF27CE20B}" type="slidenum">
              <a:rPr lang="en-CA" smtClean="0"/>
              <a:t>‹#›</a:t>
            </a:fld>
            <a:endParaRPr lang="en-CA"/>
          </a:p>
        </p:txBody>
      </p:sp>
    </p:spTree>
    <p:extLst>
      <p:ext uri="{BB962C8B-B14F-4D97-AF65-F5344CB8AC3E}">
        <p14:creationId xmlns:p14="http://schemas.microsoft.com/office/powerpoint/2010/main" val="19016481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91691BD-1891-45CA-A997-CC2951FED205}" type="datetimeFigureOut">
              <a:rPr lang="en-CA" smtClean="0"/>
              <a:t>2014-04-08</a:t>
            </a:fld>
            <a:endParaRPr lang="en-CA"/>
          </a:p>
        </p:txBody>
      </p:sp>
      <p:sp>
        <p:nvSpPr>
          <p:cNvPr id="8" name="Slide Number Placeholder 7"/>
          <p:cNvSpPr>
            <a:spLocks noGrp="1"/>
          </p:cNvSpPr>
          <p:nvPr>
            <p:ph type="sldNum" sz="quarter" idx="11"/>
          </p:nvPr>
        </p:nvSpPr>
        <p:spPr/>
        <p:txBody>
          <a:bodyPr/>
          <a:lstStyle/>
          <a:p>
            <a:fld id="{CECDA103-EB9B-4B3B-A3D9-046D50733758}"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691BD-1891-45CA-A997-CC2951FED205}" type="datetimeFigureOut">
              <a:rPr lang="en-CA" smtClean="0"/>
              <a:t>2014-04-08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CDA103-EB9B-4B3B-A3D9-046D50733758}"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691BD-1891-45CA-A997-CC2951FED205}" type="datetimeFigureOut">
              <a:rPr lang="en-CA" smtClean="0"/>
              <a:t>2014-04-08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CDA103-EB9B-4B3B-A3D9-046D50733758}"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91691BD-1891-45CA-A997-CC2951FED205}" type="datetimeFigureOut">
              <a:rPr lang="en-CA" smtClean="0"/>
              <a:t>2014-04-08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CDA103-EB9B-4B3B-A3D9-046D50733758}"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691BD-1891-45CA-A997-CC2951FED205}" type="datetimeFigureOut">
              <a:rPr lang="en-CA" smtClean="0"/>
              <a:t>2014-04-08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CDA103-EB9B-4B3B-A3D9-046D50733758}" type="slidenum">
              <a:rPr lang="en-CA" smtClean="0"/>
              <a:t>‹#›</a:t>
            </a:fld>
            <a:endParaRPr lang="en-C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91691BD-1891-45CA-A997-CC2951FED205}" type="datetimeFigureOut">
              <a:rPr lang="en-CA" smtClean="0"/>
              <a:t>2014-04-08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CDA103-EB9B-4B3B-A3D9-046D50733758}" type="slidenum">
              <a:rPr lang="en-CA" smtClean="0"/>
              <a:t>‹#›</a:t>
            </a:fld>
            <a:endParaRPr lang="en-CA"/>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91691BD-1891-45CA-A997-CC2951FED205}" type="datetimeFigureOut">
              <a:rPr lang="en-CA" smtClean="0"/>
              <a:t>2014-04-08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CDA103-EB9B-4B3B-A3D9-046D50733758}" type="slidenum">
              <a:rPr lang="en-CA" smtClean="0"/>
              <a:t>‹#›</a:t>
            </a:fld>
            <a:endParaRPr lang="en-CA"/>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1691BD-1891-45CA-A997-CC2951FED205}" type="datetimeFigureOut">
              <a:rPr lang="en-CA" smtClean="0"/>
              <a:t>2014-04-08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CDA103-EB9B-4B3B-A3D9-046D50733758}"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691BD-1891-45CA-A997-CC2951FED205}" type="datetimeFigureOut">
              <a:rPr lang="en-CA" smtClean="0"/>
              <a:t>2014-04-08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CDA103-EB9B-4B3B-A3D9-046D50733758}"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691BD-1891-45CA-A997-CC2951FED205}" type="datetimeFigureOut">
              <a:rPr lang="en-CA" smtClean="0"/>
              <a:t>2014-04-08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CDA103-EB9B-4B3B-A3D9-046D50733758}"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691BD-1891-45CA-A997-CC2951FED205}" type="datetimeFigureOut">
              <a:rPr lang="en-CA" smtClean="0"/>
              <a:t>2014-04-08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CDA103-EB9B-4B3B-A3D9-046D50733758}"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91691BD-1891-45CA-A997-CC2951FED205}" type="datetimeFigureOut">
              <a:rPr lang="en-CA" smtClean="0"/>
              <a:t>2014-04-08</a:t>
            </a:fld>
            <a:endParaRPr lang="en-C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C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ECDA103-EB9B-4B3B-A3D9-046D50733758}" type="slidenum">
              <a:rPr lang="en-CA" smtClean="0"/>
              <a:t>‹#›</a:t>
            </a:fld>
            <a:endParaRPr lang="en-C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Flag_of_the_Patriote_movement_(Lower_Canada).sv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Saint-Eustache-Patriotes.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a/url?sa=i&amp;rct=j&amp;q=&amp;esrc=s&amp;frm=1&amp;source=images&amp;cd=&amp;cad=rja&amp;uact=8&amp;docid=3hDjVfyFq99rHM&amp;tbnid=Nb7akhSVdgKMuM:&amp;ved=0CAUQjRw&amp;url=http%3A%2F%2Fweddingrepublic.com%2Fblog%2Fwedding-planning-things-ive-learned-so-far%2Fst-georges%2F&amp;ei=GCZEU4HPFaKyyAH_3IDoBQ&amp;bvm=bv.64507335,d.aWc&amp;psig=AFQjCNFPzApypdgUGRuz5DkDtIoPQRZJVw&amp;ust=139706146516989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google.ca/url?sa=i&amp;rct=j&amp;q=&amp;esrc=s&amp;frm=1&amp;source=images&amp;cd=&amp;cad=rja&amp;uact=8&amp;docid=3tUa0t6oiNWTeM&amp;tbnid=ZQ4eXcQB3NBigM:&amp;ved=0CAUQjRw&amp;url=http%3A%2F%2Furbantoronto.ca%2Fforum%2Fshowthread.php%2F12172-Historic-photos-from-Toronto-on-this-day%2Fpage23&amp;ei=hSdEU6zCHqewyQGEpYGYAg&amp;v6u=https%3A%2F%2Fs-v6exp1-ds.metric.gstatic.com%2Fgen_204%3Fip%3D199.216.68.2%26ts%3D1396975466198698%26auth%3Dnu5zti6dqxaaa4ejvsbernxceyrolquf%26rndm%3D0.3619753399431769&amp;v6s=2&amp;v6t=32715&amp;bvm=bv.64507335,d.aWc&amp;psig=AFQjCNEsraRrT_8yr4-Ns6grea3cJd9mhg&amp;ust=1397061866289359"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a/url?sa=i&amp;rct=j&amp;q=&amp;esrc=s&amp;frm=1&amp;source=images&amp;cd=&amp;cad=rja&amp;uact=8&amp;docid=MFOsQ7noz-TrHM&amp;tbnid=vOl4jIHOZ6kjAM:&amp;ved=0CAUQjRw&amp;url=http%3A%2F%2Ftorontoplaques.com%2FPages%2FMontgomerys_Tavern.html&amp;ei=xCdEU6D6MIGGyAHR-IDIAw&amp;bvm=bv.64507335,d.aWc&amp;psig=AFQjCNEsraRrT_8yr4-Ns6grea3cJd9mhg&amp;ust=139706186628935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a/url?sa=i&amp;rct=j&amp;q=&amp;esrc=s&amp;frm=1&amp;source=images&amp;cd=&amp;cad=rja&amp;uact=8&amp;docid=M9FkrLKesSxVzM&amp;tbnid=LOoHKdTms59NuM:&amp;ved=0CAUQjRw&amp;url=http%3A%2F%2Fwww.blogto.com%2Fcity%2F2012%2F08%2Fa_brief_history_of_the_battle_of_montgomerys_tavern%2F&amp;ei=ayhEU7iJGoreyQGg0IDwBw&amp;bvm=bv.64507335,d.aWc&amp;psig=AFQjCNEsraRrT_8yr4-Ns6grea3cJd9mhg&amp;ust=139706186628935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a/url?sa=i&amp;rct=j&amp;q=&amp;esrc=s&amp;frm=1&amp;source=images&amp;cd=&amp;cad=rja&amp;uact=8&amp;docid=qxxmP0kK5s9j5M&amp;tbnid=El0vk2a2Zvs8gM:&amp;ved=0CAUQjRw&amp;url=http%3A%2F%2Fen.wikipedia.org%2Fwiki%2FUpper_Canada_Rebellion&amp;ei=ICpEU5OPIqKGyQGflYCoAw&amp;bvm=bv.64507335,d.aWc&amp;psig=AFQjCNGBj454aLM2fv8NdtN_I9kWJ5Pw9g&amp;ust=139706250564409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en.wikipedia.org/wiki/File:RobertBaldwin23.jpg"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3/3e/Statue_of_Baldwin_and_Lafontaine.jpg" TargetMode="External"/><Relationship Id="rId5" Type="http://schemas.openxmlformats.org/officeDocument/2006/relationships/image" Target="../media/image24.jpeg"/><Relationship Id="rId4" Type="http://schemas.openxmlformats.org/officeDocument/2006/relationships/hyperlink" Target="http://en.wikipedia.org/wiki/File:Louis-Hyppolite_Lafontaine.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a/url?sa=i&amp;rct=j&amp;q=&amp;esrc=s&amp;frm=1&amp;source=images&amp;cd=&amp;cad=rja&amp;uact=8&amp;docid=AHYY7PkomEZ49M&amp;tbnid=IMk8PFWfx-WPjM:&amp;ved=0CAUQjRw&amp;url=http%3A%2F%2Fscienceblogs.com%2Fstartswithabang%2F2011%2F07%2F03%2Fweekend-diversion-the-physics%2F&amp;ei=Ni9EU-jkLYOGyQHV2YCIBA&amp;bvm=bv.64507335,d.aWc&amp;psig=AFQjCNF6KraCQ0HP0iGQJY4OZo60hzAW-Q&amp;ust=139706344299123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4392488"/>
          </a:xfrm>
        </p:spPr>
        <p:txBody>
          <a:bodyPr>
            <a:noAutofit/>
          </a:bodyPr>
          <a:lstStyle/>
          <a:p>
            <a:r>
              <a:rPr lang="en-US" sz="4800" dirty="0" smtClean="0">
                <a:solidFill>
                  <a:schemeClr val="tx2">
                    <a:lumMod val="50000"/>
                  </a:schemeClr>
                </a:solidFill>
                <a:latin typeface="Baskerville Old Face" pitchFamily="18" charset="0"/>
              </a:rPr>
              <a:t>Unit 4A</a:t>
            </a:r>
            <a:br>
              <a:rPr lang="en-US" sz="4800" dirty="0" smtClean="0">
                <a:solidFill>
                  <a:schemeClr val="tx2">
                    <a:lumMod val="50000"/>
                  </a:schemeClr>
                </a:solidFill>
                <a:latin typeface="Baskerville Old Face" pitchFamily="18" charset="0"/>
              </a:rPr>
            </a:br>
            <a:r>
              <a:rPr lang="en-US" sz="4800" dirty="0" smtClean="0">
                <a:solidFill>
                  <a:schemeClr val="tx2">
                    <a:lumMod val="50000"/>
                  </a:schemeClr>
                </a:solidFill>
                <a:latin typeface="Baskerville Old Face" pitchFamily="18" charset="0"/>
              </a:rPr>
              <a:t/>
            </a:r>
            <a:br>
              <a:rPr lang="en-US" sz="4800" dirty="0" smtClean="0">
                <a:solidFill>
                  <a:schemeClr val="tx2">
                    <a:lumMod val="50000"/>
                  </a:schemeClr>
                </a:solidFill>
                <a:latin typeface="Baskerville Old Face" pitchFamily="18" charset="0"/>
              </a:rPr>
            </a:br>
            <a:r>
              <a:rPr lang="en-US" sz="6000" dirty="0" smtClean="0">
                <a:solidFill>
                  <a:schemeClr val="tx2">
                    <a:lumMod val="50000"/>
                  </a:schemeClr>
                </a:solidFill>
                <a:latin typeface="Baskerville Old Face" pitchFamily="18" charset="0"/>
              </a:rPr>
              <a:t>UPPER AND LOWER CANADA </a:t>
            </a:r>
            <a:br>
              <a:rPr lang="en-US" sz="6000" dirty="0" smtClean="0">
                <a:solidFill>
                  <a:schemeClr val="tx2">
                    <a:lumMod val="50000"/>
                  </a:schemeClr>
                </a:solidFill>
                <a:latin typeface="Baskerville Old Face" pitchFamily="18" charset="0"/>
              </a:rPr>
            </a:br>
            <a:r>
              <a:rPr lang="en-US" sz="6000" dirty="0" smtClean="0">
                <a:solidFill>
                  <a:schemeClr val="tx2">
                    <a:lumMod val="50000"/>
                  </a:schemeClr>
                </a:solidFill>
                <a:latin typeface="Baskerville Old Face" pitchFamily="18" charset="0"/>
              </a:rPr>
              <a:t>(THE CANADAS)</a:t>
            </a:r>
            <a:endParaRPr lang="en-CA" sz="6000" dirty="0">
              <a:solidFill>
                <a:schemeClr val="tx2">
                  <a:lumMod val="50000"/>
                </a:schemeClr>
              </a:solidFill>
              <a:latin typeface="Baskerville Old Face" pitchFamily="18" charset="0"/>
            </a:endParaRPr>
          </a:p>
        </p:txBody>
      </p:sp>
      <p:sp>
        <p:nvSpPr>
          <p:cNvPr id="3" name="Subtitle 2"/>
          <p:cNvSpPr>
            <a:spLocks noGrp="1"/>
          </p:cNvSpPr>
          <p:nvPr>
            <p:ph type="subTitle" idx="1"/>
          </p:nvPr>
        </p:nvSpPr>
        <p:spPr>
          <a:xfrm>
            <a:off x="1371600" y="4869160"/>
            <a:ext cx="6400800" cy="1512168"/>
          </a:xfrm>
        </p:spPr>
        <p:txBody>
          <a:bodyPr>
            <a:normAutofit/>
          </a:bodyPr>
          <a:lstStyle/>
          <a:p>
            <a:r>
              <a:rPr lang="en-US" sz="4800" dirty="0" smtClean="0">
                <a:solidFill>
                  <a:schemeClr val="accent5">
                    <a:lumMod val="75000"/>
                  </a:schemeClr>
                </a:solidFill>
                <a:latin typeface="Baskerville Old Face" pitchFamily="18" charset="0"/>
              </a:rPr>
              <a:t>1815-1850s</a:t>
            </a:r>
            <a:endParaRPr lang="en-CA" sz="4800" dirty="0">
              <a:solidFill>
                <a:schemeClr val="accent5">
                  <a:lumMod val="75000"/>
                </a:schemeClr>
              </a:solidFill>
              <a:latin typeface="Baskerville Old Face" pitchFamily="18" charset="0"/>
            </a:endParaRPr>
          </a:p>
        </p:txBody>
      </p:sp>
    </p:spTree>
    <p:extLst>
      <p:ext uri="{BB962C8B-B14F-4D97-AF65-F5344CB8AC3E}">
        <p14:creationId xmlns:p14="http://schemas.microsoft.com/office/powerpoint/2010/main" val="791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1052737"/>
            <a:ext cx="8229600" cy="5073427"/>
          </a:xfrm>
        </p:spPr>
        <p:txBody>
          <a:bodyPr>
            <a:normAutofit/>
          </a:bodyPr>
          <a:lstStyle/>
          <a:p>
            <a:pPr marL="0" indent="0" algn="ctr">
              <a:buNone/>
            </a:pPr>
            <a:r>
              <a:rPr lang="en-US" sz="2800" dirty="0" smtClean="0">
                <a:latin typeface="+mn-lt"/>
              </a:rPr>
              <a:t>Part Two</a:t>
            </a:r>
          </a:p>
          <a:p>
            <a:pPr marL="0" indent="0" algn="ctr">
              <a:buNone/>
            </a:pPr>
            <a:endParaRPr lang="en-US" sz="2800" dirty="0" smtClean="0">
              <a:latin typeface="+mn-lt"/>
            </a:endParaRPr>
          </a:p>
          <a:p>
            <a:pPr marL="0" indent="0" algn="ctr">
              <a:buNone/>
            </a:pPr>
            <a:r>
              <a:rPr lang="en-US" sz="7200" dirty="0" smtClean="0">
                <a:solidFill>
                  <a:schemeClr val="tx2">
                    <a:lumMod val="75000"/>
                  </a:schemeClr>
                </a:solidFill>
                <a:latin typeface="+mn-lt"/>
              </a:rPr>
              <a:t>Politics in Upper and Lower Canada</a:t>
            </a:r>
            <a:endParaRPr lang="en-CA" sz="7200" dirty="0">
              <a:solidFill>
                <a:schemeClr val="tx2">
                  <a:lumMod val="75000"/>
                </a:schemeClr>
              </a:solidFill>
              <a:latin typeface="+mn-lt"/>
            </a:endParaRPr>
          </a:p>
        </p:txBody>
      </p:sp>
    </p:spTree>
    <p:extLst>
      <p:ext uri="{BB962C8B-B14F-4D97-AF65-F5344CB8AC3E}">
        <p14:creationId xmlns:p14="http://schemas.microsoft.com/office/powerpoint/2010/main" val="192576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780928"/>
          </a:xfrm>
        </p:spPr>
        <p:txBody>
          <a:bodyPr/>
          <a:lstStyle/>
          <a:p>
            <a:r>
              <a:rPr lang="en-US" sz="4800" dirty="0" smtClean="0"/>
              <a:t>Was the colonial government in “the </a:t>
            </a:r>
            <a:r>
              <a:rPr lang="en-US" sz="4800" dirty="0" err="1" smtClean="0"/>
              <a:t>Canadas</a:t>
            </a:r>
            <a:r>
              <a:rPr lang="en-US" sz="4800" dirty="0" smtClean="0"/>
              <a:t>” a democracy?</a:t>
            </a:r>
            <a:endParaRPr lang="en-CA" sz="4800" dirty="0"/>
          </a:p>
        </p:txBody>
      </p:sp>
      <p:sp>
        <p:nvSpPr>
          <p:cNvPr id="3" name="Content Placeholder 2"/>
          <p:cNvSpPr>
            <a:spLocks noGrp="1"/>
          </p:cNvSpPr>
          <p:nvPr>
            <p:ph idx="1"/>
          </p:nvPr>
        </p:nvSpPr>
        <p:spPr>
          <a:xfrm>
            <a:off x="457200" y="2780929"/>
            <a:ext cx="8229600" cy="3345235"/>
          </a:xfrm>
          <a:ln/>
        </p:spPr>
        <p:style>
          <a:lnRef idx="1">
            <a:schemeClr val="accent6"/>
          </a:lnRef>
          <a:fillRef idx="2">
            <a:schemeClr val="accent6"/>
          </a:fillRef>
          <a:effectRef idx="1">
            <a:schemeClr val="accent6"/>
          </a:effectRef>
          <a:fontRef idx="minor">
            <a:schemeClr val="dk1"/>
          </a:fontRef>
        </p:style>
        <p:txBody>
          <a:bodyPr>
            <a:normAutofit/>
          </a:bodyPr>
          <a:lstStyle/>
          <a:p>
            <a:endParaRPr lang="en-US" dirty="0" smtClean="0"/>
          </a:p>
          <a:p>
            <a:endParaRPr lang="en-US" dirty="0"/>
          </a:p>
          <a:p>
            <a:endParaRPr lang="en-US" dirty="0" smtClean="0"/>
          </a:p>
          <a:p>
            <a:endParaRPr lang="en-US" dirty="0"/>
          </a:p>
          <a:p>
            <a:pPr marL="0" indent="0">
              <a:buNone/>
            </a:pPr>
            <a:r>
              <a:rPr lang="en-US" sz="8000" dirty="0" smtClean="0">
                <a:latin typeface="Mistral" pitchFamily="66" charset="0"/>
              </a:rPr>
              <a:t>Sort of, but not really…</a:t>
            </a:r>
            <a:endParaRPr lang="en-CA" sz="8000" dirty="0">
              <a:latin typeface="Mistral" pitchFamily="66" charset="0"/>
            </a:endParaRPr>
          </a:p>
        </p:txBody>
      </p:sp>
    </p:spTree>
    <p:extLst>
      <p:ext uri="{BB962C8B-B14F-4D97-AF65-F5344CB8AC3E}">
        <p14:creationId xmlns:p14="http://schemas.microsoft.com/office/powerpoint/2010/main" val="1149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620689"/>
            <a:ext cx="8229600" cy="5505475"/>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3200" dirty="0" smtClean="0">
                <a:solidFill>
                  <a:schemeClr val="tx2">
                    <a:lumMod val="75000"/>
                  </a:schemeClr>
                </a:solidFill>
                <a:latin typeface="+mn-lt"/>
              </a:rPr>
              <a:t>Although there was an elected assembly, as in all British-run colonies, very few people could vote. You had to be</a:t>
            </a:r>
          </a:p>
          <a:p>
            <a:pPr marL="0" indent="0">
              <a:buNone/>
            </a:pPr>
            <a:endParaRPr lang="en-US" sz="3200" dirty="0">
              <a:latin typeface="+mn-lt"/>
            </a:endParaRPr>
          </a:p>
          <a:p>
            <a:pPr marL="0" indent="0" algn="ctr">
              <a:buNone/>
            </a:pPr>
            <a:r>
              <a:rPr lang="en-US" sz="3200" dirty="0" smtClean="0">
                <a:solidFill>
                  <a:srgbClr val="FF0000"/>
                </a:solidFill>
                <a:latin typeface="+mn-lt"/>
              </a:rPr>
              <a:t>Male</a:t>
            </a:r>
          </a:p>
          <a:p>
            <a:pPr marL="0" indent="0" algn="ctr">
              <a:buNone/>
            </a:pPr>
            <a:r>
              <a:rPr lang="en-US" sz="3200" dirty="0" smtClean="0">
                <a:solidFill>
                  <a:srgbClr val="00B050"/>
                </a:solidFill>
                <a:latin typeface="+mn-lt"/>
              </a:rPr>
              <a:t>Over 21</a:t>
            </a:r>
          </a:p>
          <a:p>
            <a:pPr marL="0" indent="0" algn="ctr">
              <a:buNone/>
            </a:pPr>
            <a:r>
              <a:rPr lang="en-US" sz="3200" dirty="0" smtClean="0">
                <a:solidFill>
                  <a:srgbClr val="002060"/>
                </a:solidFill>
                <a:latin typeface="+mn-lt"/>
              </a:rPr>
              <a:t>A property owner</a:t>
            </a:r>
          </a:p>
          <a:p>
            <a:pPr marL="0" indent="0" algn="ctr">
              <a:buNone/>
            </a:pPr>
            <a:endParaRPr lang="en-US" sz="3200" dirty="0">
              <a:latin typeface="+mn-lt"/>
            </a:endParaRPr>
          </a:p>
          <a:p>
            <a:pPr marL="0" indent="0" algn="ctr">
              <a:buNone/>
            </a:pPr>
            <a:r>
              <a:rPr lang="en-US" sz="3200" dirty="0" smtClean="0">
                <a:solidFill>
                  <a:schemeClr val="accent3">
                    <a:lumMod val="75000"/>
                  </a:schemeClr>
                </a:solidFill>
                <a:latin typeface="+mn-lt"/>
              </a:rPr>
              <a:t>(or a widow who owned property)</a:t>
            </a:r>
            <a:endParaRPr lang="en-CA" sz="3200" dirty="0">
              <a:solidFill>
                <a:schemeClr val="accent3">
                  <a:lumMod val="75000"/>
                </a:schemeClr>
              </a:solidFill>
              <a:latin typeface="+mn-lt"/>
            </a:endParaRPr>
          </a:p>
        </p:txBody>
      </p:sp>
    </p:spTree>
    <p:extLst>
      <p:ext uri="{BB962C8B-B14F-4D97-AF65-F5344CB8AC3E}">
        <p14:creationId xmlns:p14="http://schemas.microsoft.com/office/powerpoint/2010/main" val="36381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Remember British colonial government?</a:t>
            </a:r>
            <a:endParaRPr lang="en-CA" sz="4000" dirty="0"/>
          </a:p>
        </p:txBody>
      </p:sp>
      <p:sp>
        <p:nvSpPr>
          <p:cNvPr id="3" name="Content Placeholder 2"/>
          <p:cNvSpPr>
            <a:spLocks noGrp="1"/>
          </p:cNvSpPr>
          <p:nvPr>
            <p:ph idx="1"/>
          </p:nvPr>
        </p:nvSpPr>
        <p:spPr>
          <a:xfrm>
            <a:off x="457200" y="1628801"/>
            <a:ext cx="8229600" cy="4525963"/>
          </a:xfrm>
        </p:spPr>
        <p:style>
          <a:lnRef idx="1">
            <a:schemeClr val="accent5"/>
          </a:lnRef>
          <a:fillRef idx="2">
            <a:schemeClr val="accent5"/>
          </a:fillRef>
          <a:effectRef idx="1">
            <a:schemeClr val="accent5"/>
          </a:effectRef>
          <a:fontRef idx="minor">
            <a:schemeClr val="dk1"/>
          </a:fontRef>
        </p:style>
        <p:txBody>
          <a:bodyPr/>
          <a:lstStyle/>
          <a:p>
            <a:pPr marL="0" indent="0" algn="ctr">
              <a:buNone/>
            </a:pPr>
            <a:r>
              <a:rPr lang="en-US" dirty="0" smtClean="0">
                <a:solidFill>
                  <a:schemeClr val="accent5">
                    <a:lumMod val="75000"/>
                  </a:schemeClr>
                </a:solidFill>
                <a:latin typeface="+mn-lt"/>
              </a:rPr>
              <a:t>Britain (monarch and parliament)</a:t>
            </a:r>
          </a:p>
          <a:p>
            <a:pPr marL="0" indent="0" algn="ctr">
              <a:buNone/>
            </a:pPr>
            <a:endParaRPr lang="en-US" dirty="0" smtClean="0">
              <a:solidFill>
                <a:schemeClr val="accent5">
                  <a:lumMod val="75000"/>
                </a:schemeClr>
              </a:solidFill>
              <a:latin typeface="+mn-lt"/>
            </a:endParaRPr>
          </a:p>
          <a:p>
            <a:pPr marL="0" indent="0" algn="ctr">
              <a:buNone/>
            </a:pPr>
            <a:r>
              <a:rPr lang="en-US" dirty="0" smtClean="0">
                <a:solidFill>
                  <a:schemeClr val="accent5">
                    <a:lumMod val="75000"/>
                  </a:schemeClr>
                </a:solidFill>
                <a:latin typeface="+mn-lt"/>
              </a:rPr>
              <a:t>Governor (</a:t>
            </a:r>
            <a:r>
              <a:rPr lang="en-US" b="1" dirty="0" smtClean="0">
                <a:solidFill>
                  <a:schemeClr val="accent5">
                    <a:lumMod val="75000"/>
                  </a:schemeClr>
                </a:solidFill>
                <a:latin typeface="+mn-lt"/>
              </a:rPr>
              <a:t>appointed</a:t>
            </a:r>
            <a:r>
              <a:rPr lang="en-US" dirty="0" smtClean="0">
                <a:solidFill>
                  <a:schemeClr val="accent5">
                    <a:lumMod val="75000"/>
                  </a:schemeClr>
                </a:solidFill>
                <a:latin typeface="+mn-lt"/>
              </a:rPr>
              <a:t> by Britain)</a:t>
            </a:r>
          </a:p>
          <a:p>
            <a:pPr marL="0" indent="0" algn="ctr">
              <a:buNone/>
            </a:pPr>
            <a:endParaRPr lang="en-US" dirty="0" smtClean="0">
              <a:solidFill>
                <a:schemeClr val="accent5">
                  <a:lumMod val="75000"/>
                </a:schemeClr>
              </a:solidFill>
              <a:latin typeface="+mn-lt"/>
            </a:endParaRPr>
          </a:p>
          <a:p>
            <a:pPr marL="0" indent="0" algn="ctr">
              <a:buNone/>
            </a:pPr>
            <a:r>
              <a:rPr lang="en-US" dirty="0" smtClean="0">
                <a:solidFill>
                  <a:schemeClr val="accent5">
                    <a:lumMod val="75000"/>
                  </a:schemeClr>
                </a:solidFill>
                <a:latin typeface="+mn-lt"/>
              </a:rPr>
              <a:t>Councils (</a:t>
            </a:r>
            <a:r>
              <a:rPr lang="en-US" b="1" dirty="0" smtClean="0">
                <a:solidFill>
                  <a:schemeClr val="accent5">
                    <a:lumMod val="75000"/>
                  </a:schemeClr>
                </a:solidFill>
                <a:latin typeface="+mn-lt"/>
              </a:rPr>
              <a:t>appointed</a:t>
            </a:r>
            <a:r>
              <a:rPr lang="en-US" dirty="0" smtClean="0">
                <a:solidFill>
                  <a:schemeClr val="accent5">
                    <a:lumMod val="75000"/>
                  </a:schemeClr>
                </a:solidFill>
                <a:latin typeface="+mn-lt"/>
              </a:rPr>
              <a:t> by governor, advised governor)</a:t>
            </a:r>
          </a:p>
          <a:p>
            <a:pPr marL="0" indent="0" algn="ctr">
              <a:buNone/>
            </a:pPr>
            <a:endParaRPr lang="en-US" dirty="0" smtClean="0">
              <a:solidFill>
                <a:schemeClr val="accent5">
                  <a:lumMod val="75000"/>
                </a:schemeClr>
              </a:solidFill>
              <a:latin typeface="+mn-lt"/>
            </a:endParaRPr>
          </a:p>
          <a:p>
            <a:pPr marL="0" indent="0" algn="ctr">
              <a:buNone/>
            </a:pPr>
            <a:r>
              <a:rPr lang="en-US" dirty="0" smtClean="0">
                <a:solidFill>
                  <a:schemeClr val="accent5">
                    <a:lumMod val="75000"/>
                  </a:schemeClr>
                </a:solidFill>
                <a:latin typeface="+mn-lt"/>
              </a:rPr>
              <a:t>Elected Assembly (elected by voters, advised councils)</a:t>
            </a:r>
          </a:p>
          <a:p>
            <a:pPr marL="0" indent="0" algn="ctr">
              <a:buNone/>
            </a:pPr>
            <a:endParaRPr lang="en-US" dirty="0" smtClean="0">
              <a:solidFill>
                <a:schemeClr val="accent5">
                  <a:lumMod val="75000"/>
                </a:schemeClr>
              </a:solidFill>
              <a:latin typeface="+mn-lt"/>
            </a:endParaRPr>
          </a:p>
          <a:p>
            <a:pPr marL="0" indent="0" algn="ctr">
              <a:buNone/>
            </a:pPr>
            <a:r>
              <a:rPr lang="en-US" dirty="0" smtClean="0">
                <a:solidFill>
                  <a:schemeClr val="accent5">
                    <a:lumMod val="75000"/>
                  </a:schemeClr>
                </a:solidFill>
                <a:latin typeface="+mn-lt"/>
              </a:rPr>
              <a:t>Voters (elected the assembly </a:t>
            </a:r>
            <a:r>
              <a:rPr lang="en-US" b="1" dirty="0" smtClean="0">
                <a:solidFill>
                  <a:schemeClr val="accent5">
                    <a:lumMod val="75000"/>
                  </a:schemeClr>
                </a:solidFill>
                <a:latin typeface="+mn-lt"/>
              </a:rPr>
              <a:t>only</a:t>
            </a:r>
            <a:r>
              <a:rPr lang="en-US" dirty="0" smtClean="0">
                <a:solidFill>
                  <a:schemeClr val="accent5">
                    <a:lumMod val="75000"/>
                  </a:schemeClr>
                </a:solidFill>
                <a:latin typeface="+mn-lt"/>
              </a:rPr>
              <a:t>)</a:t>
            </a:r>
            <a:endParaRPr lang="en-CA" dirty="0">
              <a:solidFill>
                <a:schemeClr val="accent5">
                  <a:lumMod val="75000"/>
                </a:schemeClr>
              </a:solidFill>
              <a:latin typeface="+mn-lt"/>
            </a:endParaRPr>
          </a:p>
        </p:txBody>
      </p:sp>
      <p:cxnSp>
        <p:nvCxnSpPr>
          <p:cNvPr id="5" name="Straight Arrow Connector 4"/>
          <p:cNvCxnSpPr/>
          <p:nvPr/>
        </p:nvCxnSpPr>
        <p:spPr>
          <a:xfrm>
            <a:off x="4572000" y="2060849"/>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95936" y="2924945"/>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148064" y="292494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378904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72000" y="465313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9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2420888"/>
          </a:xfrm>
        </p:spPr>
        <p:txBody>
          <a:bodyPr/>
          <a:lstStyle/>
          <a:p>
            <a:r>
              <a:rPr lang="en-US" sz="4000" dirty="0" smtClean="0"/>
              <a:t>Was everyone in Upper and Lower Canada happy with their government?</a:t>
            </a:r>
            <a:endParaRPr lang="en-CA" sz="4000" dirty="0"/>
          </a:p>
        </p:txBody>
      </p:sp>
      <p:sp>
        <p:nvSpPr>
          <p:cNvPr id="3" name="Content Placeholder 2"/>
          <p:cNvSpPr>
            <a:spLocks noGrp="1"/>
          </p:cNvSpPr>
          <p:nvPr>
            <p:ph idx="1"/>
          </p:nvPr>
        </p:nvSpPr>
        <p:spPr>
          <a:xfrm>
            <a:off x="457200" y="2348880"/>
            <a:ext cx="8229600" cy="4104456"/>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pPr marL="0" indent="0" algn="ctr">
              <a:buNone/>
            </a:pPr>
            <a:r>
              <a:rPr lang="en-US" sz="24000" dirty="0" smtClean="0">
                <a:solidFill>
                  <a:schemeClr val="bg1"/>
                </a:solidFill>
                <a:latin typeface="+mn-lt"/>
              </a:rPr>
              <a:t>NO!</a:t>
            </a:r>
            <a:endParaRPr lang="en-CA" sz="24000" dirty="0">
              <a:solidFill>
                <a:schemeClr val="bg1"/>
              </a:solidFill>
              <a:latin typeface="+mn-lt"/>
            </a:endParaRPr>
          </a:p>
        </p:txBody>
      </p:sp>
    </p:spTree>
    <p:extLst>
      <p:ext uri="{BB962C8B-B14F-4D97-AF65-F5344CB8AC3E}">
        <p14:creationId xmlns:p14="http://schemas.microsoft.com/office/powerpoint/2010/main" val="356067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24744"/>
          </a:xfrm>
        </p:spPr>
        <p:txBody>
          <a:bodyPr/>
          <a:lstStyle/>
          <a:p>
            <a:r>
              <a:rPr lang="en-US" dirty="0" smtClean="0"/>
              <a:t>In Lower Canada…</a:t>
            </a:r>
            <a:endParaRPr lang="en-CA" dirty="0"/>
          </a:p>
        </p:txBody>
      </p:sp>
      <p:sp>
        <p:nvSpPr>
          <p:cNvPr id="3" name="Content Placeholder 2"/>
          <p:cNvSpPr>
            <a:spLocks noGrp="1"/>
          </p:cNvSpPr>
          <p:nvPr>
            <p:ph idx="1"/>
          </p:nvPr>
        </p:nvSpPr>
        <p:spPr>
          <a:xfrm>
            <a:off x="457200" y="1268760"/>
            <a:ext cx="8229600" cy="511256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dirty="0" smtClean="0">
                <a:latin typeface="+mn-lt"/>
              </a:rPr>
              <a:t>The Governor’s council            English Protestant merchants</a:t>
            </a:r>
          </a:p>
          <a:p>
            <a:pPr marL="0" indent="0" algn="ctr">
              <a:buNone/>
            </a:pPr>
            <a:r>
              <a:rPr lang="en-US" dirty="0" smtClean="0">
                <a:latin typeface="+mn-lt"/>
              </a:rPr>
              <a:t>(nicknamed the “Chateau Clique”)</a:t>
            </a:r>
          </a:p>
          <a:p>
            <a:pPr marL="0" indent="0" algn="ctr">
              <a:buNone/>
            </a:pPr>
            <a:endParaRPr lang="en-US" dirty="0" smtClean="0">
              <a:latin typeface="+mn-lt"/>
            </a:endParaRPr>
          </a:p>
          <a:p>
            <a:pPr marL="0" indent="0">
              <a:buNone/>
            </a:pPr>
            <a:r>
              <a:rPr lang="en-US" dirty="0" smtClean="0">
                <a:latin typeface="+mn-lt"/>
              </a:rPr>
              <a:t>The Assembly              Mostly French Catholics</a:t>
            </a:r>
          </a:p>
          <a:p>
            <a:pPr marL="0" indent="0">
              <a:buNone/>
            </a:pPr>
            <a:endParaRPr lang="en-US" dirty="0">
              <a:latin typeface="+mn-lt"/>
            </a:endParaRPr>
          </a:p>
          <a:p>
            <a:pPr marL="0" indent="0" algn="ctr">
              <a:buNone/>
            </a:pPr>
            <a:r>
              <a:rPr lang="en-US" sz="5400" dirty="0" smtClean="0">
                <a:latin typeface="+mn-lt"/>
              </a:rPr>
              <a:t>Uh oh…</a:t>
            </a:r>
          </a:p>
          <a:p>
            <a:pPr marL="0" indent="0" algn="ctr">
              <a:buNone/>
            </a:pPr>
            <a:r>
              <a:rPr lang="en-US" sz="2800" dirty="0" smtClean="0">
                <a:latin typeface="+mn-lt"/>
              </a:rPr>
              <a:t>A group calling themselves the </a:t>
            </a:r>
            <a:r>
              <a:rPr lang="en-US" sz="2800" dirty="0" err="1" smtClean="0">
                <a:latin typeface="+mn-lt"/>
              </a:rPr>
              <a:t>Parti</a:t>
            </a:r>
            <a:r>
              <a:rPr lang="en-US" sz="2800" dirty="0" smtClean="0">
                <a:latin typeface="+mn-lt"/>
              </a:rPr>
              <a:t> </a:t>
            </a:r>
            <a:r>
              <a:rPr lang="en-US" sz="2800" dirty="0" err="1" smtClean="0">
                <a:latin typeface="+mn-lt"/>
              </a:rPr>
              <a:t>Patriote</a:t>
            </a:r>
            <a:r>
              <a:rPr lang="en-US" sz="2800" dirty="0" smtClean="0">
                <a:latin typeface="+mn-lt"/>
              </a:rPr>
              <a:t>, began to fight for a more democratic form of government from 1820 on.</a:t>
            </a:r>
            <a:endParaRPr lang="en-CA" sz="2800" dirty="0">
              <a:latin typeface="+mn-lt"/>
            </a:endParaRPr>
          </a:p>
        </p:txBody>
      </p:sp>
      <p:cxnSp>
        <p:nvCxnSpPr>
          <p:cNvPr id="9" name="Straight Arrow Connector 8"/>
          <p:cNvCxnSpPr/>
          <p:nvPr/>
        </p:nvCxnSpPr>
        <p:spPr>
          <a:xfrm>
            <a:off x="2555776" y="285293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07904" y="1556792"/>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7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80">
                                          <p:stCondLst>
                                            <p:cond delay="0"/>
                                          </p:stCondLst>
                                        </p:cTn>
                                        <p:tgtEl>
                                          <p:spTgt spid="3">
                                            <p:txEl>
                                              <p:pRg st="1" end="1"/>
                                            </p:txEl>
                                          </p:spTgt>
                                        </p:tgtEl>
                                      </p:cBhvr>
                                    </p:animEffect>
                                    <p:anim calcmode="lin" valueType="num">
                                      <p:cBhvr>
                                        <p:cTn id="2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1" end="1"/>
                                            </p:txEl>
                                          </p:spTgt>
                                        </p:tgtEl>
                                      </p:cBhvr>
                                      <p:to x="100000" y="60000"/>
                                    </p:animScale>
                                    <p:animScale>
                                      <p:cBhvr>
                                        <p:cTn id="26" dur="166" decel="50000">
                                          <p:stCondLst>
                                            <p:cond delay="676"/>
                                          </p:stCondLst>
                                        </p:cTn>
                                        <p:tgtEl>
                                          <p:spTgt spid="3">
                                            <p:txEl>
                                              <p:pRg st="1" end="1"/>
                                            </p:txEl>
                                          </p:spTgt>
                                        </p:tgtEl>
                                      </p:cBhvr>
                                      <p:to x="100000" y="100000"/>
                                    </p:animScale>
                                    <p:animScale>
                                      <p:cBhvr>
                                        <p:cTn id="27" dur="26">
                                          <p:stCondLst>
                                            <p:cond delay="1312"/>
                                          </p:stCondLst>
                                        </p:cTn>
                                        <p:tgtEl>
                                          <p:spTgt spid="3">
                                            <p:txEl>
                                              <p:pRg st="1" end="1"/>
                                            </p:txEl>
                                          </p:spTgt>
                                        </p:tgtEl>
                                      </p:cBhvr>
                                      <p:to x="100000" y="80000"/>
                                    </p:animScale>
                                    <p:animScale>
                                      <p:cBhvr>
                                        <p:cTn id="28" dur="166" decel="50000">
                                          <p:stCondLst>
                                            <p:cond delay="1338"/>
                                          </p:stCondLst>
                                        </p:cTn>
                                        <p:tgtEl>
                                          <p:spTgt spid="3">
                                            <p:txEl>
                                              <p:pRg st="1" end="1"/>
                                            </p:txEl>
                                          </p:spTgt>
                                        </p:tgtEl>
                                      </p:cBhvr>
                                      <p:to x="100000" y="100000"/>
                                    </p:animScale>
                                    <p:animScale>
                                      <p:cBhvr>
                                        <p:cTn id="29" dur="26">
                                          <p:stCondLst>
                                            <p:cond delay="1642"/>
                                          </p:stCondLst>
                                        </p:cTn>
                                        <p:tgtEl>
                                          <p:spTgt spid="3">
                                            <p:txEl>
                                              <p:pRg st="1" end="1"/>
                                            </p:txEl>
                                          </p:spTgt>
                                        </p:tgtEl>
                                      </p:cBhvr>
                                      <p:to x="100000" y="90000"/>
                                    </p:animScale>
                                    <p:animScale>
                                      <p:cBhvr>
                                        <p:cTn id="30" dur="166" decel="50000">
                                          <p:stCondLst>
                                            <p:cond delay="1668"/>
                                          </p:stCondLst>
                                        </p:cTn>
                                        <p:tgtEl>
                                          <p:spTgt spid="3">
                                            <p:txEl>
                                              <p:pRg st="1" end="1"/>
                                            </p:txEl>
                                          </p:spTgt>
                                        </p:tgtEl>
                                      </p:cBhvr>
                                      <p:to x="100000" y="100000"/>
                                    </p:animScale>
                                    <p:animScale>
                                      <p:cBhvr>
                                        <p:cTn id="31" dur="26">
                                          <p:stCondLst>
                                            <p:cond delay="1808"/>
                                          </p:stCondLst>
                                        </p:cTn>
                                        <p:tgtEl>
                                          <p:spTgt spid="3">
                                            <p:txEl>
                                              <p:pRg st="1" end="1"/>
                                            </p:txEl>
                                          </p:spTgt>
                                        </p:tgtEl>
                                      </p:cBhvr>
                                      <p:to x="100000" y="95000"/>
                                    </p:animScale>
                                    <p:animScale>
                                      <p:cBhvr>
                                        <p:cTn id="32" dur="166" decel="50000">
                                          <p:stCondLst>
                                            <p:cond delay="1834"/>
                                          </p:stCondLst>
                                        </p:cTn>
                                        <p:tgtEl>
                                          <p:spTgt spid="3">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24744"/>
          </a:xfrm>
        </p:spPr>
        <p:txBody>
          <a:bodyPr/>
          <a:lstStyle/>
          <a:p>
            <a:r>
              <a:rPr lang="en-US" dirty="0" smtClean="0"/>
              <a:t>In Upper Canada</a:t>
            </a:r>
            <a:endParaRPr lang="en-CA" dirty="0"/>
          </a:p>
        </p:txBody>
      </p:sp>
      <p:sp>
        <p:nvSpPr>
          <p:cNvPr id="3" name="Content Placeholder 2"/>
          <p:cNvSpPr>
            <a:spLocks noGrp="1"/>
          </p:cNvSpPr>
          <p:nvPr>
            <p:ph idx="1"/>
          </p:nvPr>
        </p:nvSpPr>
        <p:spPr>
          <a:xfrm>
            <a:off x="457200" y="1196752"/>
            <a:ext cx="8229600" cy="518457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dirty="0" smtClean="0">
                <a:solidFill>
                  <a:schemeClr val="tx2">
                    <a:lumMod val="75000"/>
                  </a:schemeClr>
                </a:solidFill>
                <a:latin typeface="+mn-lt"/>
              </a:rPr>
              <a:t>The Governor’s council            Wealthy English Canadians</a:t>
            </a:r>
          </a:p>
          <a:p>
            <a:pPr marL="0" indent="0" algn="ctr">
              <a:buNone/>
            </a:pPr>
            <a:r>
              <a:rPr lang="en-US" dirty="0" smtClean="0">
                <a:solidFill>
                  <a:schemeClr val="tx2">
                    <a:lumMod val="75000"/>
                  </a:schemeClr>
                </a:solidFill>
                <a:latin typeface="+mn-lt"/>
              </a:rPr>
              <a:t>(Nicknamed “</a:t>
            </a:r>
            <a:r>
              <a:rPr lang="en-US" b="1" dirty="0" smtClean="0">
                <a:solidFill>
                  <a:schemeClr val="tx2">
                    <a:lumMod val="75000"/>
                  </a:schemeClr>
                </a:solidFill>
                <a:latin typeface="+mn-lt"/>
              </a:rPr>
              <a:t>The Family Compact</a:t>
            </a:r>
            <a:r>
              <a:rPr lang="en-US" dirty="0" smtClean="0">
                <a:solidFill>
                  <a:schemeClr val="tx2">
                    <a:lumMod val="75000"/>
                  </a:schemeClr>
                </a:solidFill>
                <a:latin typeface="+mn-lt"/>
              </a:rPr>
              <a:t>” Can you guess why?)</a:t>
            </a:r>
          </a:p>
          <a:p>
            <a:pPr marL="0" indent="0" algn="ctr">
              <a:buNone/>
            </a:pPr>
            <a:endParaRPr lang="en-US" dirty="0" smtClean="0">
              <a:solidFill>
                <a:schemeClr val="tx2">
                  <a:lumMod val="75000"/>
                </a:schemeClr>
              </a:solidFill>
              <a:latin typeface="+mn-lt"/>
            </a:endParaRPr>
          </a:p>
          <a:p>
            <a:pPr marL="0" indent="0" algn="ctr">
              <a:buNone/>
            </a:pPr>
            <a:r>
              <a:rPr lang="en-US" dirty="0" smtClean="0">
                <a:solidFill>
                  <a:schemeClr val="tx2">
                    <a:lumMod val="75000"/>
                  </a:schemeClr>
                </a:solidFill>
                <a:latin typeface="+mn-lt"/>
              </a:rPr>
              <a:t>These men stood for loyalty to Britain and the authority of the Church of England, and form the beginnings of the Conservative Party, or “Tories”.</a:t>
            </a:r>
          </a:p>
          <a:p>
            <a:pPr marL="0" indent="0" algn="ctr">
              <a:buNone/>
            </a:pPr>
            <a:endParaRPr lang="en-US" dirty="0">
              <a:solidFill>
                <a:schemeClr val="tx2">
                  <a:lumMod val="75000"/>
                </a:schemeClr>
              </a:solidFill>
              <a:latin typeface="+mn-lt"/>
            </a:endParaRPr>
          </a:p>
          <a:p>
            <a:pPr marL="0" indent="0" algn="ctr">
              <a:buNone/>
            </a:pPr>
            <a:r>
              <a:rPr lang="en-US" dirty="0" smtClean="0">
                <a:solidFill>
                  <a:schemeClr val="tx2">
                    <a:lumMod val="75000"/>
                  </a:schemeClr>
                </a:solidFill>
                <a:latin typeface="+mn-lt"/>
              </a:rPr>
              <a:t>Many people, including many settlers from the United States who were not loyal to Britain, objected to the Family Compact  having all the power, and wanted a more </a:t>
            </a:r>
            <a:r>
              <a:rPr lang="en-US" b="1" dirty="0" smtClean="0">
                <a:solidFill>
                  <a:schemeClr val="tx2">
                    <a:lumMod val="75000"/>
                  </a:schemeClr>
                </a:solidFill>
                <a:latin typeface="+mn-lt"/>
              </a:rPr>
              <a:t>democratic</a:t>
            </a:r>
            <a:r>
              <a:rPr lang="en-US" dirty="0" smtClean="0">
                <a:solidFill>
                  <a:schemeClr val="tx2">
                    <a:lumMod val="75000"/>
                  </a:schemeClr>
                </a:solidFill>
                <a:latin typeface="+mn-lt"/>
              </a:rPr>
              <a:t> form of government.</a:t>
            </a:r>
          </a:p>
          <a:p>
            <a:pPr marL="0" indent="0" algn="ctr">
              <a:buNone/>
            </a:pPr>
            <a:r>
              <a:rPr lang="en-US" dirty="0" smtClean="0">
                <a:solidFill>
                  <a:schemeClr val="tx2">
                    <a:lumMod val="75000"/>
                  </a:schemeClr>
                </a:solidFill>
                <a:latin typeface="+mn-lt"/>
              </a:rPr>
              <a:t>They established the </a:t>
            </a:r>
            <a:r>
              <a:rPr lang="en-US" b="1" dirty="0" smtClean="0">
                <a:solidFill>
                  <a:schemeClr val="tx2">
                    <a:lumMod val="75000"/>
                  </a:schemeClr>
                </a:solidFill>
                <a:latin typeface="+mn-lt"/>
              </a:rPr>
              <a:t>REFORM PARTY</a:t>
            </a:r>
            <a:r>
              <a:rPr lang="en-US" dirty="0" smtClean="0">
                <a:solidFill>
                  <a:schemeClr val="tx2">
                    <a:lumMod val="75000"/>
                  </a:schemeClr>
                </a:solidFill>
                <a:latin typeface="+mn-lt"/>
              </a:rPr>
              <a:t>.</a:t>
            </a:r>
          </a:p>
          <a:p>
            <a:pPr marL="0" indent="0" algn="ctr">
              <a:buNone/>
            </a:pPr>
            <a:endParaRPr lang="en-US" dirty="0">
              <a:latin typeface="+mn-lt"/>
            </a:endParaRPr>
          </a:p>
          <a:p>
            <a:pPr marL="0" indent="0" algn="ctr">
              <a:buNone/>
            </a:pPr>
            <a:endParaRPr lang="en-CA" dirty="0">
              <a:latin typeface="+mn-lt"/>
            </a:endParaRPr>
          </a:p>
        </p:txBody>
      </p:sp>
      <p:cxnSp>
        <p:nvCxnSpPr>
          <p:cNvPr id="5" name="Straight Arrow Connector 4"/>
          <p:cNvCxnSpPr/>
          <p:nvPr/>
        </p:nvCxnSpPr>
        <p:spPr>
          <a:xfrm>
            <a:off x="3707904" y="148478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80">
                                          <p:stCondLst>
                                            <p:cond delay="0"/>
                                          </p:stCondLst>
                                        </p:cTn>
                                        <p:tgtEl>
                                          <p:spTgt spid="3">
                                            <p:txEl>
                                              <p:pRg st="1" end="1"/>
                                            </p:txEl>
                                          </p:spTgt>
                                        </p:tgtEl>
                                      </p:cBhvr>
                                    </p:animEffect>
                                    <p:anim calcmode="lin" valueType="num">
                                      <p:cBhvr>
                                        <p:cTn id="2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1" end="1"/>
                                            </p:txEl>
                                          </p:spTgt>
                                        </p:tgtEl>
                                      </p:cBhvr>
                                      <p:to x="100000" y="60000"/>
                                    </p:animScale>
                                    <p:animScale>
                                      <p:cBhvr>
                                        <p:cTn id="26" dur="166" decel="50000">
                                          <p:stCondLst>
                                            <p:cond delay="676"/>
                                          </p:stCondLst>
                                        </p:cTn>
                                        <p:tgtEl>
                                          <p:spTgt spid="3">
                                            <p:txEl>
                                              <p:pRg st="1" end="1"/>
                                            </p:txEl>
                                          </p:spTgt>
                                        </p:tgtEl>
                                      </p:cBhvr>
                                      <p:to x="100000" y="100000"/>
                                    </p:animScale>
                                    <p:animScale>
                                      <p:cBhvr>
                                        <p:cTn id="27" dur="26">
                                          <p:stCondLst>
                                            <p:cond delay="1312"/>
                                          </p:stCondLst>
                                        </p:cTn>
                                        <p:tgtEl>
                                          <p:spTgt spid="3">
                                            <p:txEl>
                                              <p:pRg st="1" end="1"/>
                                            </p:txEl>
                                          </p:spTgt>
                                        </p:tgtEl>
                                      </p:cBhvr>
                                      <p:to x="100000" y="80000"/>
                                    </p:animScale>
                                    <p:animScale>
                                      <p:cBhvr>
                                        <p:cTn id="28" dur="166" decel="50000">
                                          <p:stCondLst>
                                            <p:cond delay="1338"/>
                                          </p:stCondLst>
                                        </p:cTn>
                                        <p:tgtEl>
                                          <p:spTgt spid="3">
                                            <p:txEl>
                                              <p:pRg st="1" end="1"/>
                                            </p:txEl>
                                          </p:spTgt>
                                        </p:tgtEl>
                                      </p:cBhvr>
                                      <p:to x="100000" y="100000"/>
                                    </p:animScale>
                                    <p:animScale>
                                      <p:cBhvr>
                                        <p:cTn id="29" dur="26">
                                          <p:stCondLst>
                                            <p:cond delay="1642"/>
                                          </p:stCondLst>
                                        </p:cTn>
                                        <p:tgtEl>
                                          <p:spTgt spid="3">
                                            <p:txEl>
                                              <p:pRg st="1" end="1"/>
                                            </p:txEl>
                                          </p:spTgt>
                                        </p:tgtEl>
                                      </p:cBhvr>
                                      <p:to x="100000" y="90000"/>
                                    </p:animScale>
                                    <p:animScale>
                                      <p:cBhvr>
                                        <p:cTn id="30" dur="166" decel="50000">
                                          <p:stCondLst>
                                            <p:cond delay="1668"/>
                                          </p:stCondLst>
                                        </p:cTn>
                                        <p:tgtEl>
                                          <p:spTgt spid="3">
                                            <p:txEl>
                                              <p:pRg st="1" end="1"/>
                                            </p:txEl>
                                          </p:spTgt>
                                        </p:tgtEl>
                                      </p:cBhvr>
                                      <p:to x="100000" y="100000"/>
                                    </p:animScale>
                                    <p:animScale>
                                      <p:cBhvr>
                                        <p:cTn id="31" dur="26">
                                          <p:stCondLst>
                                            <p:cond delay="1808"/>
                                          </p:stCondLst>
                                        </p:cTn>
                                        <p:tgtEl>
                                          <p:spTgt spid="3">
                                            <p:txEl>
                                              <p:pRg st="1" end="1"/>
                                            </p:txEl>
                                          </p:spTgt>
                                        </p:tgtEl>
                                      </p:cBhvr>
                                      <p:to x="100000" y="95000"/>
                                    </p:animScale>
                                    <p:animScale>
                                      <p:cBhvr>
                                        <p:cTn id="32" dur="166" decel="50000">
                                          <p:stCondLst>
                                            <p:cond delay="1834"/>
                                          </p:stCondLst>
                                        </p:cTn>
                                        <p:tgtEl>
                                          <p:spTgt spid="3">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down)">
                                      <p:cBhvr>
                                        <p:cTn id="51" dur="580">
                                          <p:stCondLst>
                                            <p:cond delay="0"/>
                                          </p:stCondLst>
                                        </p:cTn>
                                        <p:tgtEl>
                                          <p:spTgt spid="3">
                                            <p:txEl>
                                              <p:pRg st="6" end="6"/>
                                            </p:txEl>
                                          </p:spTgt>
                                        </p:tgtEl>
                                      </p:cBhvr>
                                    </p:animEffect>
                                    <p:anim calcmode="lin" valueType="num">
                                      <p:cBhvr>
                                        <p:cTn id="5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6" end="6"/>
                                            </p:txEl>
                                          </p:spTgt>
                                        </p:tgtEl>
                                      </p:cBhvr>
                                      <p:to x="100000" y="60000"/>
                                    </p:animScale>
                                    <p:animScale>
                                      <p:cBhvr>
                                        <p:cTn id="58" dur="166" decel="50000">
                                          <p:stCondLst>
                                            <p:cond delay="676"/>
                                          </p:stCondLst>
                                        </p:cTn>
                                        <p:tgtEl>
                                          <p:spTgt spid="3">
                                            <p:txEl>
                                              <p:pRg st="6" end="6"/>
                                            </p:txEl>
                                          </p:spTgt>
                                        </p:tgtEl>
                                      </p:cBhvr>
                                      <p:to x="100000" y="100000"/>
                                    </p:animScale>
                                    <p:animScale>
                                      <p:cBhvr>
                                        <p:cTn id="59" dur="26">
                                          <p:stCondLst>
                                            <p:cond delay="1312"/>
                                          </p:stCondLst>
                                        </p:cTn>
                                        <p:tgtEl>
                                          <p:spTgt spid="3">
                                            <p:txEl>
                                              <p:pRg st="6" end="6"/>
                                            </p:txEl>
                                          </p:spTgt>
                                        </p:tgtEl>
                                      </p:cBhvr>
                                      <p:to x="100000" y="80000"/>
                                    </p:animScale>
                                    <p:animScale>
                                      <p:cBhvr>
                                        <p:cTn id="60" dur="166" decel="50000">
                                          <p:stCondLst>
                                            <p:cond delay="1338"/>
                                          </p:stCondLst>
                                        </p:cTn>
                                        <p:tgtEl>
                                          <p:spTgt spid="3">
                                            <p:txEl>
                                              <p:pRg st="6" end="6"/>
                                            </p:txEl>
                                          </p:spTgt>
                                        </p:tgtEl>
                                      </p:cBhvr>
                                      <p:to x="100000" y="100000"/>
                                    </p:animScale>
                                    <p:animScale>
                                      <p:cBhvr>
                                        <p:cTn id="61" dur="26">
                                          <p:stCondLst>
                                            <p:cond delay="1642"/>
                                          </p:stCondLst>
                                        </p:cTn>
                                        <p:tgtEl>
                                          <p:spTgt spid="3">
                                            <p:txEl>
                                              <p:pRg st="6" end="6"/>
                                            </p:txEl>
                                          </p:spTgt>
                                        </p:tgtEl>
                                      </p:cBhvr>
                                      <p:to x="100000" y="90000"/>
                                    </p:animScale>
                                    <p:animScale>
                                      <p:cBhvr>
                                        <p:cTn id="62" dur="166" decel="50000">
                                          <p:stCondLst>
                                            <p:cond delay="1668"/>
                                          </p:stCondLst>
                                        </p:cTn>
                                        <p:tgtEl>
                                          <p:spTgt spid="3">
                                            <p:txEl>
                                              <p:pRg st="6" end="6"/>
                                            </p:txEl>
                                          </p:spTgt>
                                        </p:tgtEl>
                                      </p:cBhvr>
                                      <p:to x="100000" y="100000"/>
                                    </p:animScale>
                                    <p:animScale>
                                      <p:cBhvr>
                                        <p:cTn id="63" dur="26">
                                          <p:stCondLst>
                                            <p:cond delay="1808"/>
                                          </p:stCondLst>
                                        </p:cTn>
                                        <p:tgtEl>
                                          <p:spTgt spid="3">
                                            <p:txEl>
                                              <p:pRg st="6" end="6"/>
                                            </p:txEl>
                                          </p:spTgt>
                                        </p:tgtEl>
                                      </p:cBhvr>
                                      <p:to x="100000" y="95000"/>
                                    </p:animScale>
                                    <p:animScale>
                                      <p:cBhvr>
                                        <p:cTn id="6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548681"/>
            <a:ext cx="8229600" cy="5760640"/>
          </a:xfrm>
        </p:spPr>
        <p:style>
          <a:lnRef idx="1">
            <a:schemeClr val="dk1"/>
          </a:lnRef>
          <a:fillRef idx="3">
            <a:schemeClr val="dk1"/>
          </a:fillRef>
          <a:effectRef idx="2">
            <a:schemeClr val="dk1"/>
          </a:effectRef>
          <a:fontRef idx="minor">
            <a:schemeClr val="lt1"/>
          </a:fontRef>
        </p:style>
        <p:txBody>
          <a:bodyPr/>
          <a:lstStyle/>
          <a:p>
            <a:pPr marL="0" indent="0" algn="ctr">
              <a:buNone/>
            </a:pPr>
            <a:r>
              <a:rPr lang="en-US" sz="3200" dirty="0" smtClean="0">
                <a:solidFill>
                  <a:schemeClr val="bg1">
                    <a:lumMod val="75000"/>
                  </a:schemeClr>
                </a:solidFill>
                <a:latin typeface="+mn-lt"/>
              </a:rPr>
              <a:t>The result of all this discontent in Upper and Lower Canada was</a:t>
            </a:r>
            <a:r>
              <a:rPr lang="en-US" dirty="0" smtClean="0">
                <a:latin typeface="+mn-lt"/>
              </a:rPr>
              <a:t>…</a:t>
            </a:r>
          </a:p>
          <a:p>
            <a:pPr marL="0" indent="0">
              <a:buNone/>
            </a:pPr>
            <a:endParaRPr lang="en-US" dirty="0">
              <a:latin typeface="+mn-lt"/>
            </a:endParaRPr>
          </a:p>
          <a:p>
            <a:pPr marL="0" indent="0" algn="ctr">
              <a:buNone/>
            </a:pPr>
            <a:r>
              <a:rPr lang="en-US" sz="11500" dirty="0" smtClean="0">
                <a:solidFill>
                  <a:srgbClr val="C00000"/>
                </a:solidFill>
                <a:latin typeface="Chiller" pitchFamily="82" charset="0"/>
              </a:rPr>
              <a:t>VIOLENT REBELLION</a:t>
            </a:r>
            <a:endParaRPr lang="en-CA" sz="11500" dirty="0">
              <a:solidFill>
                <a:srgbClr val="C00000"/>
              </a:solidFill>
              <a:latin typeface="Chiller" pitchFamily="82" charset="0"/>
            </a:endParaRPr>
          </a:p>
        </p:txBody>
      </p:sp>
    </p:spTree>
    <p:extLst>
      <p:ext uri="{BB962C8B-B14F-4D97-AF65-F5344CB8AC3E}">
        <p14:creationId xmlns:p14="http://schemas.microsoft.com/office/powerpoint/2010/main" val="417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548680"/>
            <a:ext cx="8229600" cy="5577485"/>
          </a:xfrm>
        </p:spPr>
        <p:txBody>
          <a:bodyPr>
            <a:normAutofit/>
          </a:bodyPr>
          <a:lstStyle/>
          <a:p>
            <a:pPr marL="0" indent="0" algn="ctr">
              <a:buNone/>
            </a:pPr>
            <a:r>
              <a:rPr lang="en-US" sz="4800" dirty="0" smtClean="0">
                <a:solidFill>
                  <a:schemeClr val="tx2">
                    <a:lumMod val="75000"/>
                  </a:schemeClr>
                </a:solidFill>
                <a:latin typeface="+mn-lt"/>
              </a:rPr>
              <a:t>What, by the way, IS a DEMOCRACY?</a:t>
            </a:r>
          </a:p>
          <a:p>
            <a:pPr marL="0" indent="0" algn="ctr">
              <a:buNone/>
            </a:pPr>
            <a:endParaRPr lang="en-US" sz="4800" dirty="0" smtClean="0">
              <a:solidFill>
                <a:schemeClr val="tx2">
                  <a:lumMod val="75000"/>
                </a:schemeClr>
              </a:solidFill>
              <a:latin typeface="+mn-lt"/>
            </a:endParaRPr>
          </a:p>
          <a:p>
            <a:pPr marL="0" indent="0">
              <a:buNone/>
            </a:pPr>
            <a:r>
              <a:rPr lang="en-US" sz="3200" dirty="0" smtClean="0">
                <a:solidFill>
                  <a:schemeClr val="tx2">
                    <a:lumMod val="75000"/>
                  </a:schemeClr>
                </a:solidFill>
                <a:latin typeface="+mn-lt"/>
              </a:rPr>
              <a:t>Look in the glossary of your blue textbook, find the definition of democracy, and write the definition here.</a:t>
            </a:r>
          </a:p>
          <a:p>
            <a:pPr marL="0" indent="0">
              <a:buNone/>
            </a:pPr>
            <a:r>
              <a:rPr lang="en-US" sz="3200" dirty="0" smtClean="0">
                <a:solidFill>
                  <a:schemeClr val="tx2">
                    <a:lumMod val="75000"/>
                  </a:schemeClr>
                </a:solidFill>
                <a:latin typeface="+mn-lt"/>
              </a:rPr>
              <a:t>Open blue textbooks to pp. 210-211, and read various PERSPECTIVES on democracy.</a:t>
            </a:r>
            <a:endParaRPr lang="en-US" sz="3200" dirty="0">
              <a:solidFill>
                <a:schemeClr val="tx2">
                  <a:lumMod val="75000"/>
                </a:schemeClr>
              </a:solidFill>
              <a:latin typeface="+mn-lt"/>
            </a:endParaRPr>
          </a:p>
        </p:txBody>
      </p:sp>
    </p:spTree>
    <p:extLst>
      <p:ext uri="{BB962C8B-B14F-4D97-AF65-F5344CB8AC3E}">
        <p14:creationId xmlns:p14="http://schemas.microsoft.com/office/powerpoint/2010/main" val="24443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sz="4800" dirty="0" smtClean="0"/>
              <a:t>REBELLIONS of 1837-38</a:t>
            </a:r>
            <a:endParaRPr lang="en-CA" sz="4800" dirty="0"/>
          </a:p>
        </p:txBody>
      </p:sp>
      <p:sp>
        <p:nvSpPr>
          <p:cNvPr id="3" name="Content Placeholder 2"/>
          <p:cNvSpPr>
            <a:spLocks noGrp="1"/>
          </p:cNvSpPr>
          <p:nvPr>
            <p:ph idx="1"/>
          </p:nvPr>
        </p:nvSpPr>
        <p:spPr>
          <a:xfrm>
            <a:off x="457200" y="1628800"/>
            <a:ext cx="8229600" cy="4497364"/>
          </a:xfrm>
        </p:spPr>
        <p:txBody>
          <a:bodyPr>
            <a:normAutofit lnSpcReduction="10000"/>
          </a:bodyPr>
          <a:lstStyle/>
          <a:p>
            <a:pPr marL="0" indent="0">
              <a:buNone/>
            </a:pPr>
            <a:r>
              <a:rPr lang="en-US" sz="2800" b="1" dirty="0" smtClean="0">
                <a:solidFill>
                  <a:schemeClr val="tx2">
                    <a:lumMod val="60000"/>
                    <a:lumOff val="40000"/>
                  </a:schemeClr>
                </a:solidFill>
                <a:latin typeface="Palatino Linotype" panose="02040502050505030304" pitchFamily="18" charset="0"/>
              </a:rPr>
              <a:t>I   LOWER CANADA</a:t>
            </a:r>
          </a:p>
          <a:p>
            <a:pPr marL="514350" indent="-514350">
              <a:buAutoNum type="arabicPeriod"/>
            </a:pPr>
            <a:r>
              <a:rPr lang="en-US" sz="2800" b="1" dirty="0" smtClean="0">
                <a:solidFill>
                  <a:schemeClr val="tx2">
                    <a:lumMod val="60000"/>
                    <a:lumOff val="40000"/>
                  </a:schemeClr>
                </a:solidFill>
                <a:latin typeface="Palatino Linotype" panose="02040502050505030304" pitchFamily="18" charset="0"/>
              </a:rPr>
              <a:t>Lower Canada in 1800s made up of: </a:t>
            </a:r>
            <a:r>
              <a:rPr lang="en-US" sz="2800" b="1" dirty="0" err="1" smtClean="0">
                <a:solidFill>
                  <a:schemeClr val="accent2">
                    <a:lumMod val="75000"/>
                  </a:schemeClr>
                </a:solidFill>
                <a:latin typeface="Palatino Linotype" panose="02040502050505030304" pitchFamily="18" charset="0"/>
              </a:rPr>
              <a:t>Francophones</a:t>
            </a:r>
            <a:r>
              <a:rPr lang="en-US" sz="2800" b="1" dirty="0" smtClean="0">
                <a:solidFill>
                  <a:schemeClr val="accent2">
                    <a:lumMod val="75000"/>
                  </a:schemeClr>
                </a:solidFill>
                <a:latin typeface="Palatino Linotype" panose="02040502050505030304" pitchFamily="18" charset="0"/>
              </a:rPr>
              <a:t> (</a:t>
            </a:r>
            <a:r>
              <a:rPr lang="en-US" sz="2800" b="1" dirty="0" err="1" smtClean="0">
                <a:solidFill>
                  <a:schemeClr val="accent2">
                    <a:lumMod val="75000"/>
                  </a:schemeClr>
                </a:solidFill>
                <a:latin typeface="Palatino Linotype" panose="02040502050505030304" pitchFamily="18" charset="0"/>
              </a:rPr>
              <a:t>Canadiens</a:t>
            </a:r>
            <a:r>
              <a:rPr lang="en-US" sz="2800" b="1" dirty="0" smtClean="0">
                <a:solidFill>
                  <a:schemeClr val="accent2">
                    <a:lumMod val="75000"/>
                  </a:schemeClr>
                </a:solidFill>
                <a:latin typeface="Palatino Linotype" panose="02040502050505030304" pitchFamily="18" charset="0"/>
              </a:rPr>
              <a:t>): </a:t>
            </a:r>
            <a:r>
              <a:rPr lang="en-US" sz="2800" b="1" dirty="0" smtClean="0">
                <a:solidFill>
                  <a:schemeClr val="accent2">
                    <a:lumMod val="75000"/>
                  </a:schemeClr>
                </a:solidFill>
                <a:latin typeface="Palatino Linotype" panose="02040502050505030304" pitchFamily="18" charset="0"/>
              </a:rPr>
              <a:t>Habitants</a:t>
            </a:r>
            <a:r>
              <a:rPr lang="en-US" sz="2800" b="1" dirty="0" smtClean="0">
                <a:solidFill>
                  <a:schemeClr val="accent2">
                    <a:lumMod val="75000"/>
                  </a:schemeClr>
                </a:solidFill>
                <a:latin typeface="Palatino Linotype" panose="02040502050505030304" pitchFamily="18" charset="0"/>
              </a:rPr>
              <a:t>, Fr. Middle Class, R.C. Clergy</a:t>
            </a:r>
          </a:p>
          <a:p>
            <a:pPr marL="0" indent="0">
              <a:buNone/>
            </a:pPr>
            <a:r>
              <a:rPr lang="en-US" sz="2800" b="1" dirty="0" smtClean="0">
                <a:solidFill>
                  <a:schemeClr val="accent2">
                    <a:lumMod val="75000"/>
                  </a:schemeClr>
                </a:solidFill>
                <a:latin typeface="Palatino Linotype" panose="02040502050505030304" pitchFamily="18" charset="0"/>
              </a:rPr>
              <a:t>      Anglophones: Br. Merchants</a:t>
            </a:r>
          </a:p>
          <a:p>
            <a:pPr marL="0" indent="0">
              <a:buNone/>
            </a:pPr>
            <a:r>
              <a:rPr lang="en-US" sz="2800" b="1" dirty="0" smtClean="0">
                <a:solidFill>
                  <a:schemeClr val="tx2">
                    <a:lumMod val="60000"/>
                    <a:lumOff val="40000"/>
                  </a:schemeClr>
                </a:solidFill>
                <a:latin typeface="Palatino Linotype" panose="02040502050505030304" pitchFamily="18" charset="0"/>
              </a:rPr>
              <a:t>2. </a:t>
            </a:r>
            <a:r>
              <a:rPr lang="en-US" sz="2800" b="1" dirty="0" smtClean="0">
                <a:solidFill>
                  <a:schemeClr val="tx2">
                    <a:lumMod val="60000"/>
                    <a:lumOff val="40000"/>
                  </a:schemeClr>
                </a:solidFill>
                <a:latin typeface="Palatino Linotype" panose="02040502050505030304" pitchFamily="18" charset="0"/>
              </a:rPr>
              <a:t> The </a:t>
            </a:r>
            <a:r>
              <a:rPr lang="en-US" sz="2800" b="1" dirty="0" smtClean="0">
                <a:solidFill>
                  <a:schemeClr val="tx2">
                    <a:lumMod val="60000"/>
                    <a:lumOff val="40000"/>
                  </a:schemeClr>
                </a:solidFill>
                <a:latin typeface="Palatino Linotype" panose="02040502050505030304" pitchFamily="18" charset="0"/>
              </a:rPr>
              <a:t>governing “council”: </a:t>
            </a:r>
            <a:r>
              <a:rPr lang="en-US" sz="2800" b="1" dirty="0" smtClean="0">
                <a:solidFill>
                  <a:schemeClr val="accent2">
                    <a:lumMod val="75000"/>
                  </a:schemeClr>
                </a:solidFill>
                <a:latin typeface="Palatino Linotype" panose="02040502050505030304" pitchFamily="18" charset="0"/>
              </a:rPr>
              <a:t>Controlled by </a:t>
            </a:r>
            <a:r>
              <a:rPr lang="en-US" sz="2800" b="1" dirty="0" smtClean="0">
                <a:solidFill>
                  <a:schemeClr val="accent2">
                    <a:lumMod val="75000"/>
                  </a:schemeClr>
                </a:solidFill>
                <a:latin typeface="Palatino Linotype" panose="02040502050505030304" pitchFamily="18" charset="0"/>
              </a:rPr>
              <a:t>  Anglophone </a:t>
            </a:r>
            <a:r>
              <a:rPr lang="en-US" sz="2800" b="1" dirty="0" smtClean="0">
                <a:solidFill>
                  <a:schemeClr val="accent2">
                    <a:lumMod val="75000"/>
                  </a:schemeClr>
                </a:solidFill>
                <a:latin typeface="Palatino Linotype" panose="02040502050505030304" pitchFamily="18" charset="0"/>
              </a:rPr>
              <a:t>Protestants (</a:t>
            </a:r>
            <a:r>
              <a:rPr lang="en-US" sz="2800" b="1" dirty="0" smtClean="0">
                <a:solidFill>
                  <a:schemeClr val="accent3">
                    <a:lumMod val="75000"/>
                  </a:schemeClr>
                </a:solidFill>
                <a:latin typeface="Palatino Linotype" panose="02040502050505030304" pitchFamily="18" charset="0"/>
              </a:rPr>
              <a:t>CHATEAU CLIQUE</a:t>
            </a:r>
            <a:r>
              <a:rPr lang="en-US" sz="2800" b="1" dirty="0" smtClean="0">
                <a:solidFill>
                  <a:schemeClr val="accent2">
                    <a:lumMod val="75000"/>
                  </a:schemeClr>
                </a:solidFill>
                <a:latin typeface="Palatino Linotype" panose="02040502050505030304" pitchFamily="18" charset="0"/>
              </a:rPr>
              <a:t>)</a:t>
            </a:r>
          </a:p>
          <a:p>
            <a:pPr marL="0" indent="0">
              <a:buNone/>
            </a:pPr>
            <a:r>
              <a:rPr lang="en-US" sz="2800" b="1" dirty="0" smtClean="0">
                <a:latin typeface="Palatino Linotype" panose="02040502050505030304" pitchFamily="18" charset="0"/>
              </a:rPr>
              <a:t> </a:t>
            </a:r>
            <a:r>
              <a:rPr lang="en-US" sz="2800" b="1" dirty="0" smtClean="0">
                <a:solidFill>
                  <a:schemeClr val="tx2">
                    <a:lumMod val="60000"/>
                    <a:lumOff val="40000"/>
                  </a:schemeClr>
                </a:solidFill>
                <a:latin typeface="Palatino Linotype" panose="02040502050505030304" pitchFamily="18" charset="0"/>
              </a:rPr>
              <a:t>The Assembly: </a:t>
            </a:r>
            <a:r>
              <a:rPr lang="en-US" sz="2800" b="1" dirty="0" smtClean="0">
                <a:solidFill>
                  <a:schemeClr val="accent2">
                    <a:lumMod val="75000"/>
                  </a:schemeClr>
                </a:solidFill>
                <a:latin typeface="Palatino Linotype" panose="02040502050505030304" pitchFamily="18" charset="0"/>
              </a:rPr>
              <a:t>mostly Francophone </a:t>
            </a:r>
            <a:r>
              <a:rPr lang="en-US" sz="2800" b="1" dirty="0" smtClean="0">
                <a:solidFill>
                  <a:schemeClr val="accent2">
                    <a:lumMod val="75000"/>
                  </a:schemeClr>
                </a:solidFill>
                <a:latin typeface="Palatino Linotype" panose="02040502050505030304" pitchFamily="18" charset="0"/>
              </a:rPr>
              <a:t>Catholics</a:t>
            </a:r>
          </a:p>
          <a:p>
            <a:pPr marL="0" indent="0">
              <a:buNone/>
            </a:pPr>
            <a:endParaRPr lang="en-US" sz="2800" b="1" dirty="0" smtClean="0">
              <a:solidFill>
                <a:schemeClr val="accent2">
                  <a:lumMod val="75000"/>
                </a:schemeClr>
              </a:solidFill>
              <a:latin typeface="Palatino Linotype" panose="02040502050505030304" pitchFamily="18" charset="0"/>
            </a:endParaRPr>
          </a:p>
          <a:p>
            <a:pPr marL="0" indent="0" algn="ctr">
              <a:buNone/>
            </a:pPr>
            <a:r>
              <a:rPr lang="en-US" sz="2800" b="1" dirty="0" smtClean="0">
                <a:solidFill>
                  <a:schemeClr val="tx2">
                    <a:lumMod val="60000"/>
                    <a:lumOff val="40000"/>
                  </a:schemeClr>
                </a:solidFill>
                <a:latin typeface="Palatino Linotype" panose="02040502050505030304" pitchFamily="18" charset="0"/>
              </a:rPr>
              <a:t>UH OH, THIS MEANS TROUBLE!</a:t>
            </a:r>
            <a:endParaRPr lang="en-US" sz="2800" b="1" dirty="0">
              <a:solidFill>
                <a:schemeClr val="tx2">
                  <a:lumMod val="60000"/>
                  <a:lumOff val="40000"/>
                </a:schemeClr>
              </a:solidFill>
              <a:latin typeface="Palatino Linotype" panose="02040502050505030304" pitchFamily="18" charset="0"/>
            </a:endParaRPr>
          </a:p>
        </p:txBody>
      </p:sp>
    </p:spTree>
    <p:extLst>
      <p:ext uri="{BB962C8B-B14F-4D97-AF65-F5344CB8AC3E}">
        <p14:creationId xmlns:p14="http://schemas.microsoft.com/office/powerpoint/2010/main" val="41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429000"/>
          </a:xfrm>
        </p:spPr>
        <p:txBody>
          <a:bodyPr/>
          <a:lstStyle/>
          <a:p>
            <a:r>
              <a:rPr lang="en-US" sz="8800" dirty="0" smtClean="0"/>
              <a:t>Immigration</a:t>
            </a:r>
            <a:endParaRPr lang="en-CA" sz="8800" dirty="0"/>
          </a:p>
        </p:txBody>
      </p:sp>
      <p:sp>
        <p:nvSpPr>
          <p:cNvPr id="3" name="Content Placeholder 2"/>
          <p:cNvSpPr>
            <a:spLocks noGrp="1"/>
          </p:cNvSpPr>
          <p:nvPr>
            <p:ph idx="1"/>
          </p:nvPr>
        </p:nvSpPr>
        <p:spPr>
          <a:xfrm>
            <a:off x="457200" y="1196753"/>
            <a:ext cx="8229600" cy="4929411"/>
          </a:xfrm>
        </p:spPr>
        <p:txBody>
          <a:bodyPr>
            <a:normAutofit/>
          </a:bodyPr>
          <a:lstStyle/>
          <a:p>
            <a:pPr marL="0" indent="0" algn="ctr">
              <a:buNone/>
            </a:pPr>
            <a:r>
              <a:rPr lang="en-US" sz="3200" dirty="0" smtClean="0">
                <a:latin typeface="+mn-lt"/>
              </a:rPr>
              <a:t>Part One</a:t>
            </a:r>
            <a:endParaRPr lang="en-CA" sz="3200" dirty="0">
              <a:latin typeface="+mn-lt"/>
            </a:endParaRPr>
          </a:p>
        </p:txBody>
      </p:sp>
      <p:sp>
        <p:nvSpPr>
          <p:cNvPr id="4" name="AutoShape 2" descr="data:image/jpeg;base64,/9j/4AAQSkZJRgABAQAAAQABAAD/2wCEAAkGBhAPEA8PEBAPDw8PDw0PEA8PDQ8NDw8QFRAVFRQQEhQXGyYeFxkjGRISHy8gIycpLCwsFR4xNTAqNSYrLCkBCQoKDgwOFw8PGiwcHCQsKSkpLSkpLCksKSkpKSksLSwqNSwpKSwsLDIsLCkpKSkpNSwsLCwpLCksKTApLCwtKf/AABEIALcBEwMBIgACEQEDEQH/xAAbAAACAwEBAQAAAAAAAAAAAAACBAABAwUGB//EADoQAAICAQIFAgUCBAMIAwAAAAECAAMRBBIFEyExQVFhBiJxgZEUMkJyobFSwfAVFiMzYmOC0SRT8f/EABoBAAMBAQEBAAAAAAAAAAAAAAABAgMEBQb/xAAwEQACAgECAwYGAQUBAAAAAAAAAQIRAxIhEzFxBCJhgZHBQVGhsdHh8CMyQqLxFP/aAAwDAQACEQMRAD8A+Z7JCk22QgJ5Go+mFiglbY3ycwDTiCmFGIlgTTlStsLArbK2QwsvbFYzPZLGYe2EFhYATRSZeyQLJsDZDNFaYJkTWZNDLDzQPmZGQGJodhsYAEIS1SLkABEtOk0CS+VCwomMwGpjFawxVI1UVViISTlR46eDyY+ILSKcqGKprtxCAzByChdqoHLxHgkjURcQKFFrhFJuKTIaYagoUNUz5WI2asGW1UvWKhI1wCkcNUBqpSmKhTZKjfJklawoxxKAmglhYWBSCalQYIQy8SGMDkwGpjSmUUgpAKcuXy5vy5DVHqEYcuXy5sEh8qGoDBVh8uaGoy0ElyGZ8uEqRhUmi1SHMdCgrl8qOfp5Yok8QekT5UJUjgplmnziTxB6RcVzVaRNVrmyVTOUx0KckesJUMcNIMi1keZPEHQsBC5cb5GZBp5GtDo59ummPKInW5XrM3plrKJoQCTepPWa8qEqwc7ADlS1pHmZcS1b0LuSh7x/EEYBlHrjBJ+05VHxpp2OHWyo+crvGfTp1/pLhhyzjqirXgZSzY4S0ydM7Nmiz2mLafEU0nxTpm3s9uwA7VRg2do/jIA7k+PAH1nR0nEqLjtrtRz/AIQ2Gx9D1ilDLj/uT9Bxy458mhY0wTROhZQRItWR2k8Q0o53IknR/TyQ4oaTzSwwZQhYnezE0UwtkzCwgSJAzRUhgTINNq5DGitsIVxhaxCKiZayqFuTKNJEcCzVAOxEXEaHpEAssVToHTiDyMSeIOhRUjFdeZoKZrXXIlMaQK6b2l/po0iyypmOtlUJcrHiUUjwTMh0/pDiBQko9poizVaTNOXjxByFRjshLXNlp9poKjM3MZgFmgEPlmaBJLkOjB68zJqprrKbSv8AwnRGz3sqNoI9OjDE5VlfER/DpXCgsSptXfjOKwD2PY+njM1xx1L+5LqzOU9PwY3y8Qtk5NPHVDAXuEfcFakaO+spn+J2JPT6DrPQaQrYCVWwKOxsqerd9AwB++JeWEse8kTDJGfIxWrMT4j8PrcUZgMKwZsVqXfHYF+4E9BXpx5mvInKu0uDuOxo4qSpnl/92tKTnkVZ/k6fjtG9Lw2qr/l1Vp/JWqn8gTtfpFPtCOjx1Ecu1SkqbfqJY4LdJehyjWD7QRVOodMO5/p/6mZFY8GSsvyLoQNEkfAT1P4khxGFHz0Q1MDbDAn0LOU2GB/+QlxMATDzM2hjASWBiYLYRNRZIaY7NFumyW5iweQGQ4jseDRurTlhnofpOYjR3T6jEwnF/AtMY5TCGqZ8RmjiFZGGzn1EJ9Qh/b/UYnK5S+KL2FhTDFeYZ9ZQeK2wLUTZVmSWjzGlXpM5OhgCqXypoh9ZulUzcqAUNEsUx1K5qtEh5aASSqafp4trfiPSUMVews4OClVdlxB9DsBAPsTM+D/Fum1V7VI+zCqK1tAre9iTnYD1+XbjHc7j06TThZnFz0uufIz40L02rHhROenGtLzm05uVLlbaa7A1RJ8bSwAbPjB6z0q6XMQ438LUaxCltaswDBLCuWrJHcEEH3xnEyxZMd1kuvD4fkJuVdyr8Reu+omwb0xUF5jb12ox7KT4OOv3HrNtOa7F31MtinOGUhlOPQjoYjoPgLh1ZylNdrJhW3ubwGAxlkJKg/aeirRQQnQHbkL/ANIwOg9OohmeNbY231Ve7FCU/wDKvITr0/kAZOMkdCcdsyzpZ0mVFGT0BIHrkk4AA9cmaNWJzanzK1HHGmkWmdU1CA1IhqY7Oaac/WXtPpHxWDAer0hY7ELNNnxE7Kes6xz6TJh6iXGbQzl8iVOiaPaSacUD5hiWBCxLCz6ezlBxLAhASwsVgViWsLbLCybAqXiEFhbZNjBWarYYIWEFkugRst02S+KgQxM3FFWOpdDFsSBMMMZk4IqzoJ1jNd2Ok5SuR5movPmYyx2UpHSazHWbUa/wZyVuMJbJm8SfMNR6GvUA+YylnnwO/Xt7zzZvbaQpCt4ZlLgfVQRn8zmOOJFig1NJr3VvltOEDgHrUQpJ29Ovr2zM49kU/wDJLrf4JnkceSb6HvS+cYJ/M5+v+H9NqFVbKlBTHLsrAqtqIOQa3XquD1x29plor3IXcys2BuYLsBPkgZOB+Z1VO4dMD6zkueKVxdPwKcVJU0aXcUrqANtldfobLErz+SJVfG6rLTQjIz1qHuw2RUp6KDj+Inx6An0z5rjPwfpbxYWprWxsnn/OWB/xHDDP5xMeFfBGhpNdq18yxQhDM7FCwAO8JnHfB8zeOPs2jU5S1fKlz9TGSy6qSVdf0N/EfwFXdY+r0ttul1eGYmhgoufGRkFgASQOuQPJBgaL4T4orM7cVANi1bz+lS9xtB+VS2ABlm7DrnOOs6ev+IqNNg32rVu7Fyev06TFvjfSKhcamhwOwW5CxPhduc5msM3a3BRS1Lkm4p+VtMzlixKT3p9aFdZ8E6x2Fo4peb6nL0F66zUua9pDIMDJyeoHQHGDPS8PS7lVc7bzuXXzduNvM2jdj2zmclvjnRqQrX1FzgbK35zZ9AEyZ1q+K1sARnBAPUFT9weo+8wzzzyilkjS+Hdr7JF44xTel352MqplFZ574q4jqRULdFYi2VEu9diK6XJjquT1BHcY79pzOH/F2vtcM+gKoEQov6lKlLN+5rC3U4HZQvTrnJwQodknOGtNV1Sf1oHk0y0tP0PYlZM+0WTiYIGQFYgZUNuAPkA4GfwJR1w8TlpmyNj18TNqRM/1oPpIdZ9I6ZROVJJ+rH+sSQoD5aFlhYYWEFn1TZzme2EFmorlhJOodGYWEEmgSEEkuQ6MgsILNRXDFchyCjEJCCTcVwxXJcx0YBIQrjK0whSJm5joWFcIJGeUJfKEnWOhYJCCRkIIQSTrCjkcQ4n+nIL1WtXjJtrUOq+zDOR9Zel47p7SqpahJUscnZgDx82OuT2+s6/QHb5wTjzjtn+sUbgOmbO6mtsszEsoZiScnqes1jkxV300/D9mTjkvutV4jCjI6HuOjDB+48Tl206+sjl3V3qzYxdQqlAf4iUxkD/QnT0XC6qM8qta93fbnrGwkyWVQbpWvFIpw1LfZ+DOVobuIIFDLo2x+5ubcGY+W/YQPPTE7d+pZ62Te9ZYY31NtdD6qcTLZCCzLJNTeqkn4FRjSq76nndUOLlX041FdtZ6i51CWMhOOUxA9Mk4Hn93XE00/EuKc3D6esoLBu5doqQrtyNrHJxuwT37YwOs74WEqzV9pVU4R9K89qMuBTtSfr+TWt2Kjft3Y+YLllz6DI6j6iJtwHSs6u2moJAYY5KKDuxksAMMennt1jQWY6viFdAU2uKwzbQzZC7sZwT2H3nLBzuoXb+RtJRrvfULTarRJadLWaqblxmpEWsnK7sgADd069MxugpZu5bbwp2lh+0sO4BHfHn36eDjh8V4PptcV3kM1LKC6EE47mndnHocdcZ8Zmug+GNLRt2LYdhJXmXWOFJOchc7f6TScMWm3KWr5NX7oiLndJKjsCv6ymr9JN8rJnJubWUAYWJWZMxgXiTMEmVCgNBKmckKA8ktE0FMPdLBnsOTMgOVCFULMvMm2MoVQhUJYMISW2BQrhhJBCAktgQJCxIJYEgZAIW2WJhrOIV0gGzcFP8AGK3dF/mKg7fvBJydLcG1FWzfZMNVrqqccyxUz6nr9cCYUfEWmckLYGIbaFUM7N0HUKBnHXv7SarjRoZhdVYtXXbdWDbWV/7gHVD9iPeaRwz1VKL6cn5WZvLGrT9zTRcYouO1LULbiFQsFdgB+4KeuP8AKb6zhdV4AtRXxnGcgj6EdRE9BxOu8IEpc4PY6fYlWCcZZsDIGOi5nXxJy3jn3bi+u4QanHemcev4ToXJU3o2T81eodGA8J9B7zqaPTctdu+yzr+61gzfTIAmoWEFmc805qpOyo44x3SoksSwsIJMLNAQsILDCQgsmwACwhDCQgklsAJlqtIlqNXYoZHGGBAP+jGQkIJEpU7QPc42i4Loq3211acWptJHyvYvQYODkjpjrOpkZIyMjAPXscZx+DEuL/Den1XzWKFsUfLcpKWJj3BGce/aK/7i6NiC4uuALMot1Fjgbjk4wR3nS5YsiUsk5X0v3MO/HaMV617HXd1XAJ6scKO7MfYefX2AzNNk4afAGjHYWqwYsrpeyMuf4Vx2H9fedXhfB/0+QL9TcD2W+0Whev8ACdoP9ZlkWFLuSbfiq92XGU77y+oxsk2TfZL2Tm1Ggvsk2RjZK2Q1AL7JIxslR6gPHASwIQWWFnsWQUFhBZYWGFktgCFhAQgssCS2BQEv/Pt7wgsV1/C6LQxsqVzj9wr3WdP8JAzmEabpid1sMVMGAYHKsMg+CPURS7jNNbbbN9XXG56rAh+jgEf1i+n1NdGFr0uorrJLO3IbAUDGcAlu5HjoMzq0W1XodrJYh+Vh3HurDx9DNJQUHck3H+dUQpOSpNX/ADoKafjmmcAi+kZ7BrUVu/kE5E6IA6e+ce48/wBx+YF2hVxjJT3r2q35xn8RFPh9gxcarVBsbQS6WEL5U7lIPUA9hM/6UuT09d/sh3Nc1f0OlXSFGFAUAYAAAGPTAh8sHoRkHoQRkGLNrq6QFv1FQf1dkqZvQlc/2m2j1VWoVjWy2JlkOCGBx0PT0/vMpRku98PmWpLl8TVhgEnoAMknwIQWcu34S0zNkK1Ywciqx0BOQQ2M4BGPA8zoaHQGoEc260H/AO51sI+h2g/kxT4em4y38VXuxJzvdfU2CwgkMLCCznbNAAsMLCCwwslsAAkILNAsILIcgFNVqhWM7LbDjO2qprG/9D7kTl6X4mDWqltOo06W8taHtqIW13JwCR0Q9AAM+Z6IJLNYPQgEZB6jPUHIP5xNIZMaTUo342ZyUm9mAEg36UWKyNnawwdrMjfZlIIP0mHE+M1aXabuYiN05orZ6lOf2uy52nz1GIPCviHT6pmWmwOVYr0DZOACWIx8q9cAnGcH7wseXTxEnXzG5xvS3uctvhPUEso4hqRTvR0Rgt7DHUq7N+5eg+U5HrmdjR8LZDue/UXt/wBx1RB9K61VfzmdIJOdfxa2skNotUwzhWqOnuDEnA6CzI+46eZbzZs3d2/1X4ZGiEN/yx4JL5cX0musfaDpdRXnG5rDQir69OYWP4nSFc5ZxcXT+9miknyFxXL5cY5cvlyLHYty5XLjXLkNcLCxTlyRrlyQsLPBBYYWGFhBZ7bZIAWXtiz6O8sGF6gANhf04K9cd/mye3qO8boVsfPtLeqZCn3we30yY5JJWnfqJNt8iBJa4JI8rjI9M9pWp0SWgK4JA643uo++0jP3iv8AsOivLIz6c5zvS4oPoQ2VP3Bijoa3bvp+wbkuS26jr0kggNtPhgAcfY9DFEXVq3Uae1QOhDWUMT6kYcdMevmPac5GN/MKgZb5cnPYnb064mllIdSrDKsCCMkdPqO0hT07NX5f8Y3G90DVnAJG0+QDux9/M0Czlvwe8FRXq7BWrbttqJewx2AY4Yj6n06zpaXTsgw1j2sTkswRfsAoAAimopWpJ+G4RbezX2FdXxeinIssUEZ+XqzE+gAHf2jGj1tVwzXYlmMZ2Or7c+Dg9I0Vz0PUeh6iQVDOcDOMZwM49MzNyhp5O+v6HUr8Cgg9IsvCKQ62rWqWKMBqxyyVxja23AZcAdDntHgsILM1kkuTG0nzQAWEFhhYQWZtjACwwsMLCCyHIAAkMJDCwgslyAALDCwwkMJIbAzCwth8d/GegmqpDCSbA4F+s1mWQ6FbE+UM1eqrdWRshgFtVAxwO2cdZ2tKdyglGqJ6mt9m4H32Ej8GMBZdgbadgUt4DMUXPuQCR+JpPIpJRUUvX3bM0q3bsEJDFc5Qu4gtil9Pp3pyVZdPqDzRkjFn/EUBgBu+UEH+07oSTOGit0+jsSnZkK4QrmNvFdOlgpe6pLiAwrexUdgexUE9ex7RsMN2wHLY3FRkkDwT6Z8Z74PoZDjJc0LWgAkvZNVAPYg/TrC2SQsw2SikY2StkAsX2SRjZKgOz56V6HBx7jGR79YoU1KkYNFi9c7g9L+wyNw9euB2j4EX1OosQ/LQ9q9OqWVg5/lYie5Bu6VedDl8/sWaWsUBi1R8iqwHP/kVz/aZafhZrxsvuxkkrYy2qxJyc5GRkk9iJto9Wz9GpuqbGTvVSmfIDKSI2BFKcod39goxluJ6nidVRPMY147F1YK38rYwfpnM3qsrtU7StiZxnoyH6HsZvszDxM3KNbJ31/RVO9+QjXwXTqdy0orZzlBsOf8Axx+I8FhAQgJnLJKXN2NRS5AhYQWEBLCzOxlAQgsILCCyWwBCwgIQWGFkNgAFhhYYWEBIbAELDCywsMLJbAECGFlhZoFkgAFmgSEBCAiEUBKtp3Ky7mTcpG5Dh1yP3KfBE0CzRViuhM85/s7iiEpXqtPdWRkWaig13L8w+TdUcE4z8230nZ4eupyeedNjwKFuzn3Zz/lL12qtr/5eme/t+22mvz/1HP8ASVwjiNlu5btPbp7U6lXAasgk4Ndqkq/YZ7Hr2nVOU5w1VHypP0X4OdUnVv6mXEeOinIXT6y9sEgU6WxgcEZ+YgevjPtmP8O1iX1rbWdyNuwdrocqxVgVYAghlIwR4jSrDCzBuDjSW/zse98xLiXB6dUhrvrS1TnG9FcqcfuXIOD7xDR/AnD6v26WvsqneXsDY7FgxIY+5E9Ctc1Wua455UtMZNLwZlLS3bQtRpVRQqKqKOgVFCKB7AdBNeVGBXDFUtYG9yeIKcqCao7ypRplPszFxBHlyR3kySP/ADMrinzALCxIBDAnTZ3FAQgJAIYElsZQEICWBLAk2BAIQWQQxJbGQCXiWBLAkWBAIYEgEMCS2BQEILLAhASGwIBCAkEICS2IgEMCQCGBJAgEMCQCGBARQEMCQCaKIhECwwsgENViIbIFmOq4jRSUFttVRsJCcyxa95HcKWPU9R0jQEl2iS1TXYiWVt0ZHUOrD3U9DLgk33uXgZybrYiOpO0EE7d+B1+XOAx9AfHrg+hjNSAjIwR6g5E8yfhfhekI/wDhb2OW+TRajVggsT8wRGUAE9Aew7Tp8H+KNJa/6dT+nf5RTRfW2kstTaCGqrcDK4PQDr0PQT0Y9kTWqFteKr3ZyvK+TO2lc2WqEiTdUnXiwIxlMzWmGKpsqQwk9CHZ0YOYvy4JrjfLgmuVLAJTFOXKjOySZcAvWfIBCEkk8ZnvhiEJUklgGIQEkkgAgIYEqSSwCEMSSSGMIQhJJJEEIQlySWBYmgEqSSI0AhgSSRMAwIQEuSIkNVhgSSRCYYENRJJGQzRBN0EuSb4kYTN1WaisHGQDg5GRnB9R7yST1cSOWYwgmyrJJPUxJHLI2VYYWSSd8UYMvEArJJKaEgdskkkypFn/2Q=="/>
          <p:cNvSpPr>
            <a:spLocks noChangeAspect="1" noChangeArrowheads="1"/>
          </p:cNvSpPr>
          <p:nvPr/>
        </p:nvSpPr>
        <p:spPr bwMode="auto">
          <a:xfrm>
            <a:off x="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APEA8PEBAPDw8PDw0PEA8PDQ8NDw8QFRAVFRQQEhQXGyYeFxkjGRISHy8gIycpLCwsFR4xNTAqNSYrLCkBCQoKDgwOFw8PGiwcHCQsKSkpLSkpLCksKSkpKSksLSwqNSwpKSwsLDIsLCkpKSkpNSwsLCwpLCksKTApLCwtKf/AABEIALcBEwMBIgACEQEDEQH/xAAbAAACAwEBAQAAAAAAAAAAAAACBAABAwUGB//EADoQAAICAQIFAgUCBAMIAwAAAAECAAMRBBIFEyExQVFhBiJxgZEUMkJyobFSwfAVFiMzYmOC0SRT8f/EABoBAAMBAQEBAAAAAAAAAAAAAAABAgMEBQb/xAAwEQACAgECAwYGAQUBAAAAAAAAAQIRAxIhEzFxBCJhgZHBQVGhsdHh8CMyQqLxFP/aAAwDAQACEQMRAD8A+Z7JCk22QgJ5Go+mFiglbY3ycwDTiCmFGIlgTTlStsLArbK2QwsvbFYzPZLGYe2EFhYATRSZeyQLJsDZDNFaYJkTWZNDLDzQPmZGQGJodhsYAEIS1SLkABEtOk0CS+VCwomMwGpjFawxVI1UVViISTlR46eDyY+ILSKcqGKprtxCAzByChdqoHLxHgkjURcQKFFrhFJuKTIaYagoUNUz5WI2asGW1UvWKhI1wCkcNUBqpSmKhTZKjfJklawoxxKAmglhYWBSCalQYIQy8SGMDkwGpjSmUUgpAKcuXy5vy5DVHqEYcuXy5sEh8qGoDBVh8uaGoy0ElyGZ8uEqRhUmi1SHMdCgrl8qOfp5Yok8QekT5UJUjgplmnziTxB6RcVzVaRNVrmyVTOUx0KckesJUMcNIMi1keZPEHQsBC5cb5GZBp5GtDo59ummPKInW5XrM3plrKJoQCTepPWa8qEqwc7ADlS1pHmZcS1b0LuSh7x/EEYBlHrjBJ+05VHxpp2OHWyo+crvGfTp1/pLhhyzjqirXgZSzY4S0ydM7Nmiz2mLafEU0nxTpm3s9uwA7VRg2do/jIA7k+PAH1nR0nEqLjtrtRz/AIQ2Gx9D1ilDLj/uT9Bxy458mhY0wTROhZQRItWR2k8Q0o53IknR/TyQ4oaTzSwwZQhYnezE0UwtkzCwgSJAzRUhgTINNq5DGitsIVxhaxCKiZayqFuTKNJEcCzVAOxEXEaHpEAssVToHTiDyMSeIOhRUjFdeZoKZrXXIlMaQK6b2l/po0iyypmOtlUJcrHiUUjwTMh0/pDiBQko9poizVaTNOXjxByFRjshLXNlp9poKjM3MZgFmgEPlmaBJLkOjB68zJqprrKbSv8AwnRGz3sqNoI9OjDE5VlfER/DpXCgsSptXfjOKwD2PY+njM1xx1L+5LqzOU9PwY3y8Qtk5NPHVDAXuEfcFakaO+spn+J2JPT6DrPQaQrYCVWwKOxsqerd9AwB++JeWEse8kTDJGfIxWrMT4j8PrcUZgMKwZsVqXfHYF+4E9BXpx5mvInKu0uDuOxo4qSpnl/92tKTnkVZ/k6fjtG9Lw2qr/l1Vp/JWqn8gTtfpFPtCOjx1Ecu1SkqbfqJY4LdJehyjWD7QRVOodMO5/p/6mZFY8GSsvyLoQNEkfAT1P4khxGFHz0Q1MDbDAn0LOU2GB/+QlxMATDzM2hjASWBiYLYRNRZIaY7NFumyW5iweQGQ4jseDRurTlhnofpOYjR3T6jEwnF/AtMY5TCGqZ8RmjiFZGGzn1EJ9Qh/b/UYnK5S+KL2FhTDFeYZ9ZQeK2wLUTZVmSWjzGlXpM5OhgCqXypoh9ZulUzcqAUNEsUx1K5qtEh5aASSqafp4trfiPSUMVews4OClVdlxB9DsBAPsTM+D/Fum1V7VI+zCqK1tAre9iTnYD1+XbjHc7j06TThZnFz0uufIz40L02rHhROenGtLzm05uVLlbaa7A1RJ8bSwAbPjB6z0q6XMQ438LUaxCltaswDBLCuWrJHcEEH3xnEyxZMd1kuvD4fkJuVdyr8Reu+omwb0xUF5jb12ox7KT4OOv3HrNtOa7F31MtinOGUhlOPQjoYjoPgLh1ZylNdrJhW3ubwGAxlkJKg/aeirRQQnQHbkL/ANIwOg9OohmeNbY231Ve7FCU/wDKvITr0/kAZOMkdCcdsyzpZ0mVFGT0BIHrkk4AA9cmaNWJzanzK1HHGmkWmdU1CA1IhqY7Oaac/WXtPpHxWDAer0hY7ELNNnxE7Kes6xz6TJh6iXGbQzl8iVOiaPaSacUD5hiWBCxLCz6ezlBxLAhASwsVgViWsLbLCybAqXiEFhbZNjBWarYYIWEFkugRst02S+KgQxM3FFWOpdDFsSBMMMZk4IqzoJ1jNd2Ok5SuR5movPmYyx2UpHSazHWbUa/wZyVuMJbJm8SfMNR6GvUA+YylnnwO/Xt7zzZvbaQpCt4ZlLgfVQRn8zmOOJFig1NJr3VvltOEDgHrUQpJ29Ovr2zM49kU/wDJLrf4JnkceSb6HvS+cYJ/M5+v+H9NqFVbKlBTHLsrAqtqIOQa3XquD1x29plor3IXcys2BuYLsBPkgZOB+Z1VO4dMD6zkueKVxdPwKcVJU0aXcUrqANtldfobLErz+SJVfG6rLTQjIz1qHuw2RUp6KDj+Inx6An0z5rjPwfpbxYWprWxsnn/OWB/xHDDP5xMeFfBGhpNdq18yxQhDM7FCwAO8JnHfB8zeOPs2jU5S1fKlz9TGSy6qSVdf0N/EfwFXdY+r0ttul1eGYmhgoufGRkFgASQOuQPJBgaL4T4orM7cVANi1bz+lS9xtB+VS2ABlm7DrnOOs6ev+IqNNg32rVu7Fyev06TFvjfSKhcamhwOwW5CxPhduc5msM3a3BRS1Lkm4p+VtMzlixKT3p9aFdZ8E6x2Fo4peb6nL0F66zUua9pDIMDJyeoHQHGDPS8PS7lVc7bzuXXzduNvM2jdj2zmclvjnRqQrX1FzgbK35zZ9AEyZ1q+K1sARnBAPUFT9weo+8wzzzyilkjS+Hdr7JF44xTel352MqplFZ574q4jqRULdFYi2VEu9diK6XJjquT1BHcY79pzOH/F2vtcM+gKoEQov6lKlLN+5rC3U4HZQvTrnJwQodknOGtNV1Sf1oHk0y0tP0PYlZM+0WTiYIGQFYgZUNuAPkA4GfwJR1w8TlpmyNj18TNqRM/1oPpIdZ9I6ZROVJJ+rH+sSQoD5aFlhYYWEFn1TZzme2EFmorlhJOodGYWEEmgSEEkuQ6MgsILNRXDFchyCjEJCCTcVwxXJcx0YBIQrjK0whSJm5joWFcIJGeUJfKEnWOhYJCCRkIIQSTrCjkcQ4n+nIL1WtXjJtrUOq+zDOR9Zel47p7SqpahJUscnZgDx82OuT2+s6/QHb5wTjzjtn+sUbgOmbO6mtsszEsoZiScnqes1jkxV300/D9mTjkvutV4jCjI6HuOjDB+48Tl206+sjl3V3qzYxdQqlAf4iUxkD/QnT0XC6qM8qta93fbnrGwkyWVQbpWvFIpw1LfZ+DOVobuIIFDLo2x+5ubcGY+W/YQPPTE7d+pZ62Te9ZYY31NtdD6qcTLZCCzLJNTeqkn4FRjSq76nndUOLlX041FdtZ6i51CWMhOOUxA9Mk4Hn93XE00/EuKc3D6esoLBu5doqQrtyNrHJxuwT37YwOs74WEqzV9pVU4R9K89qMuBTtSfr+TWt2Kjft3Y+YLllz6DI6j6iJtwHSs6u2moJAYY5KKDuxksAMMennt1jQWY6viFdAU2uKwzbQzZC7sZwT2H3nLBzuoXb+RtJRrvfULTarRJadLWaqblxmpEWsnK7sgADd069MxugpZu5bbwp2lh+0sO4BHfHn36eDjh8V4PptcV3kM1LKC6EE47mndnHocdcZ8Zmug+GNLRt2LYdhJXmXWOFJOchc7f6TScMWm3KWr5NX7oiLndJKjsCv6ymr9JN8rJnJubWUAYWJWZMxgXiTMEmVCgNBKmckKA8ktE0FMPdLBnsOTMgOVCFULMvMm2MoVQhUJYMISW2BQrhhJBCAktgQJCxIJYEgZAIW2WJhrOIV0gGzcFP8AGK3dF/mKg7fvBJydLcG1FWzfZMNVrqqccyxUz6nr9cCYUfEWmckLYGIbaFUM7N0HUKBnHXv7SarjRoZhdVYtXXbdWDbWV/7gHVD9iPeaRwz1VKL6cn5WZvLGrT9zTRcYouO1LULbiFQsFdgB+4KeuP8AKb6zhdV4AtRXxnGcgj6EdRE9BxOu8IEpc4PY6fYlWCcZZsDIGOi5nXxJy3jn3bi+u4QanHemcev4ToXJU3o2T81eodGA8J9B7zqaPTctdu+yzr+61gzfTIAmoWEFmc805qpOyo44x3SoksSwsIJMLNAQsILDCQgsmwACwhDCQgklsAJlqtIlqNXYoZHGGBAP+jGQkIJEpU7QPc42i4Loq3211acWptJHyvYvQYODkjpjrOpkZIyMjAPXscZx+DEuL/Den1XzWKFsUfLcpKWJj3BGce/aK/7i6NiC4uuALMot1Fjgbjk4wR3nS5YsiUsk5X0v3MO/HaMV617HXd1XAJ6scKO7MfYefX2AzNNk4afAGjHYWqwYsrpeyMuf4Vx2H9fedXhfB/0+QL9TcD2W+0Whev8ACdoP9ZlkWFLuSbfiq92XGU77y+oxsk2TfZL2Tm1Ggvsk2RjZK2Q1AL7JIxslR6gPHASwIQWWFnsWQUFhBZYWGFktgCFhAQgssCS2BQEv/Pt7wgsV1/C6LQxsqVzj9wr3WdP8JAzmEabpid1sMVMGAYHKsMg+CPURS7jNNbbbN9XXG56rAh+jgEf1i+n1NdGFr0uorrJLO3IbAUDGcAlu5HjoMzq0W1XodrJYh+Vh3HurDx9DNJQUHck3H+dUQpOSpNX/ADoKafjmmcAi+kZ7BrUVu/kE5E6IA6e+ce48/wBx+YF2hVxjJT3r2q35xn8RFPh9gxcarVBsbQS6WEL5U7lIPUA9hM/6UuT09d/sh3Nc1f0OlXSFGFAUAYAAAGPTAh8sHoRkHoQRkGLNrq6QFv1FQf1dkqZvQlc/2m2j1VWoVjWy2JlkOCGBx0PT0/vMpRku98PmWpLl8TVhgEnoAMknwIQWcu34S0zNkK1Ywciqx0BOQQ2M4BGPA8zoaHQGoEc260H/AO51sI+h2g/kxT4em4y38VXuxJzvdfU2CwgkMLCCznbNAAsMLCCwwslsAAkILNAsILIcgFNVqhWM7LbDjO2qprG/9D7kTl6X4mDWqltOo06W8taHtqIW13JwCR0Q9AAM+Z6IJLNYPQgEZB6jPUHIP5xNIZMaTUo342ZyUm9mAEg36UWKyNnawwdrMjfZlIIP0mHE+M1aXabuYiN05orZ6lOf2uy52nz1GIPCviHT6pmWmwOVYr0DZOACWIx8q9cAnGcH7wseXTxEnXzG5xvS3uctvhPUEso4hqRTvR0Rgt7DHUq7N+5eg+U5HrmdjR8LZDue/UXt/wBx1RB9K61VfzmdIJOdfxa2skNotUwzhWqOnuDEnA6CzI+46eZbzZs3d2/1X4ZGiEN/yx4JL5cX0musfaDpdRXnG5rDQir69OYWP4nSFc5ZxcXT+9miknyFxXL5cY5cvlyLHYty5XLjXLkNcLCxTlyRrlyQsLPBBYYWGFhBZ7bZIAWXtiz6O8sGF6gANhf04K9cd/mye3qO8boVsfPtLeqZCn3we30yY5JJWnfqJNt8iBJa4JI8rjI9M9pWp0SWgK4JA643uo++0jP3iv8AsOivLIz6c5zvS4oPoQ2VP3Bijoa3bvp+wbkuS26jr0kggNtPhgAcfY9DFEXVq3Uae1QOhDWUMT6kYcdMevmPac5GN/MKgZb5cnPYnb064mllIdSrDKsCCMkdPqO0hT07NX5f8Y3G90DVnAJG0+QDux9/M0Czlvwe8FRXq7BWrbttqJewx2AY4Yj6n06zpaXTsgw1j2sTkswRfsAoAAimopWpJ+G4RbezX2FdXxeinIssUEZ+XqzE+gAHf2jGj1tVwzXYlmMZ2Or7c+Dg9I0Vz0PUeh6iQVDOcDOMZwM49MzNyhp5O+v6HUr8Cgg9IsvCKQ62rWqWKMBqxyyVxja23AZcAdDntHgsILM1kkuTG0nzQAWEFhhYQWZtjACwwsMLCCyHIAAkMJDCwgslyAALDCwwkMJIbAzCwth8d/GegmqpDCSbA4F+s1mWQ6FbE+UM1eqrdWRshgFtVAxwO2cdZ2tKdyglGqJ6mt9m4H32Ej8GMBZdgbadgUt4DMUXPuQCR+JpPIpJRUUvX3bM0q3bsEJDFc5Qu4gtil9Pp3pyVZdPqDzRkjFn/EUBgBu+UEH+07oSTOGit0+jsSnZkK4QrmNvFdOlgpe6pLiAwrexUdgexUE9ex7RsMN2wHLY3FRkkDwT6Z8Z74PoZDjJc0LWgAkvZNVAPYg/TrC2SQsw2SikY2StkAsX2SRjZKgOz56V6HBx7jGR79YoU1KkYNFi9c7g9L+wyNw9euB2j4EX1OosQ/LQ9q9OqWVg5/lYie5Bu6VedDl8/sWaWsUBi1R8iqwHP/kVz/aZafhZrxsvuxkkrYy2qxJyc5GRkk9iJto9Wz9GpuqbGTvVSmfIDKSI2BFKcod39goxluJ6nidVRPMY147F1YK38rYwfpnM3qsrtU7StiZxnoyH6HsZvszDxM3KNbJ31/RVO9+QjXwXTqdy0orZzlBsOf8Axx+I8FhAQgJnLJKXN2NRS5AhYQWEBLCzOxlAQgsILCCyWwBCwgIQWGFkNgAFhhYYWEBIbAELDCywsMLJbAECGFlhZoFkgAFmgSEBCAiEUBKtp3Ky7mTcpG5Dh1yP3KfBE0CzRViuhM85/s7iiEpXqtPdWRkWaig13L8w+TdUcE4z8230nZ4eupyeedNjwKFuzn3Zz/lL12qtr/5eme/t+22mvz/1HP8ASVwjiNlu5btPbp7U6lXAasgk4Ndqkq/YZ7Hr2nVOU5w1VHypP0X4OdUnVv6mXEeOinIXT6y9sEgU6WxgcEZ+YgevjPtmP8O1iX1rbWdyNuwdrocqxVgVYAghlIwR4jSrDCzBuDjSW/zse98xLiXB6dUhrvrS1TnG9FcqcfuXIOD7xDR/AnD6v26WvsqneXsDY7FgxIY+5E9Ctc1Wua455UtMZNLwZlLS3bQtRpVRQqKqKOgVFCKB7AdBNeVGBXDFUtYG9yeIKcqCao7ypRplPszFxBHlyR3kySP/ADMrinzALCxIBDAnTZ3FAQgJAIYElsZQEICWBLAk2BAIQWQQxJbGQCXiWBLAkWBAIYEgEMCS2BQEILLAhASGwIBCAkEICS2IgEMCQCGBJAgEMCQCGBARQEMCQCaKIhECwwsgENViIbIFmOq4jRSUFttVRsJCcyxa95HcKWPU9R0jQEl2iS1TXYiWVt0ZHUOrD3U9DLgk33uXgZybrYiOpO0EE7d+B1+XOAx9AfHrg+hjNSAjIwR6g5E8yfhfhekI/wDhb2OW+TRajVggsT8wRGUAE9Aew7Tp8H+KNJa/6dT+nf5RTRfW2kstTaCGqrcDK4PQDr0PQT0Y9kTWqFteKr3ZyvK+TO2lc2WqEiTdUnXiwIxlMzWmGKpsqQwk9CHZ0YOYvy4JrjfLgmuVLAJTFOXKjOySZcAvWfIBCEkk8ZnvhiEJUklgGIQEkkgAgIYEqSSwCEMSSSGMIQhJJJEEIQlySWBYmgEqSSI0AhgSSRMAwIQEuSIkNVhgSSRCYYENRJJGQzRBN0EuSb4kYTN1WaisHGQDg5GRnB9R7yST1cSOWYwgmyrJJPUxJHLI2VYYWSSd8UYMvEArJJKaEgdskkkypFn/2Q=="/>
          <p:cNvSpPr>
            <a:spLocks noChangeAspect="1" noChangeArrowheads="1"/>
          </p:cNvSpPr>
          <p:nvPr/>
        </p:nvSpPr>
        <p:spPr bwMode="auto">
          <a:xfrm>
            <a:off x="152402"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9808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476673"/>
            <a:ext cx="8229600" cy="5649492"/>
          </a:xfrm>
        </p:spPr>
        <p:txBody>
          <a:bodyPr>
            <a:normAutofit fontScale="92500"/>
          </a:bodyPr>
          <a:lstStyle/>
          <a:p>
            <a:pPr marL="0" indent="0">
              <a:buNone/>
            </a:pPr>
            <a:r>
              <a:rPr lang="en-US" sz="2800" dirty="0" smtClean="0">
                <a:solidFill>
                  <a:schemeClr val="tx2">
                    <a:lumMod val="60000"/>
                    <a:lumOff val="40000"/>
                  </a:schemeClr>
                </a:solidFill>
                <a:latin typeface="+mn-lt"/>
              </a:rPr>
              <a:t>3. From 1820s on, there were parties demanding a more democratic gov’t, mostly </a:t>
            </a:r>
            <a:r>
              <a:rPr lang="en-US" sz="2800" dirty="0" err="1" smtClean="0">
                <a:solidFill>
                  <a:schemeClr val="tx2">
                    <a:lumMod val="60000"/>
                    <a:lumOff val="40000"/>
                  </a:schemeClr>
                </a:solidFill>
                <a:latin typeface="+mn-lt"/>
              </a:rPr>
              <a:t>madae</a:t>
            </a:r>
            <a:r>
              <a:rPr lang="en-US" sz="2800" dirty="0" smtClean="0">
                <a:solidFill>
                  <a:schemeClr val="tx2">
                    <a:lumMod val="60000"/>
                    <a:lumOff val="40000"/>
                  </a:schemeClr>
                </a:solidFill>
                <a:latin typeface="+mn-lt"/>
              </a:rPr>
              <a:t> up of </a:t>
            </a:r>
            <a:r>
              <a:rPr lang="en-US" sz="2800" dirty="0" err="1" smtClean="0">
                <a:solidFill>
                  <a:schemeClr val="tx2">
                    <a:lumMod val="60000"/>
                    <a:lumOff val="40000"/>
                  </a:schemeClr>
                </a:solidFill>
                <a:latin typeface="+mn-lt"/>
              </a:rPr>
              <a:t>Canadiens</a:t>
            </a:r>
            <a:r>
              <a:rPr lang="en-US" sz="2800" dirty="0" smtClean="0">
                <a:solidFill>
                  <a:schemeClr val="tx2">
                    <a:lumMod val="60000"/>
                    <a:lumOff val="40000"/>
                  </a:schemeClr>
                </a:solidFill>
                <a:latin typeface="+mn-lt"/>
              </a:rPr>
              <a:t>:</a:t>
            </a:r>
          </a:p>
          <a:p>
            <a:pPr marL="0" indent="0">
              <a:buNone/>
            </a:pPr>
            <a:r>
              <a:rPr lang="en-US" sz="2800" dirty="0" err="1" smtClean="0">
                <a:solidFill>
                  <a:schemeClr val="accent2">
                    <a:lumMod val="75000"/>
                  </a:schemeClr>
                </a:solidFill>
                <a:latin typeface="+mn-lt"/>
              </a:rPr>
              <a:t>Eg</a:t>
            </a:r>
            <a:r>
              <a:rPr lang="en-US" sz="2800" dirty="0" smtClean="0">
                <a:solidFill>
                  <a:schemeClr val="accent2">
                    <a:lumMod val="75000"/>
                  </a:schemeClr>
                </a:solidFill>
                <a:latin typeface="+mn-lt"/>
              </a:rPr>
              <a:t>. the </a:t>
            </a:r>
            <a:r>
              <a:rPr lang="en-US" sz="2800" dirty="0" err="1" smtClean="0">
                <a:solidFill>
                  <a:schemeClr val="accent2">
                    <a:lumMod val="75000"/>
                  </a:schemeClr>
                </a:solidFill>
                <a:latin typeface="+mn-lt"/>
              </a:rPr>
              <a:t>Parti</a:t>
            </a:r>
            <a:r>
              <a:rPr lang="en-US" sz="2800" dirty="0" smtClean="0">
                <a:solidFill>
                  <a:schemeClr val="accent2">
                    <a:lumMod val="75000"/>
                  </a:schemeClr>
                </a:solidFill>
                <a:latin typeface="+mn-lt"/>
              </a:rPr>
              <a:t> </a:t>
            </a:r>
            <a:r>
              <a:rPr lang="en-US" sz="2800" dirty="0" err="1" smtClean="0">
                <a:solidFill>
                  <a:schemeClr val="accent2">
                    <a:lumMod val="75000"/>
                  </a:schemeClr>
                </a:solidFill>
                <a:latin typeface="+mn-lt"/>
              </a:rPr>
              <a:t>Patriotes</a:t>
            </a:r>
            <a:r>
              <a:rPr lang="en-US" sz="2800" dirty="0" smtClean="0">
                <a:solidFill>
                  <a:schemeClr val="accent2">
                    <a:lumMod val="75000"/>
                  </a:schemeClr>
                </a:solidFill>
                <a:latin typeface="+mn-lt"/>
              </a:rPr>
              <a:t>, who had most of the seats in the Assembly. Violent divisions in gov’t led to 3 </a:t>
            </a:r>
            <a:r>
              <a:rPr lang="en-US" sz="2800" dirty="0" err="1" smtClean="0">
                <a:solidFill>
                  <a:schemeClr val="accent2">
                    <a:lumMod val="75000"/>
                  </a:schemeClr>
                </a:solidFill>
                <a:latin typeface="+mn-lt"/>
              </a:rPr>
              <a:t>Canadiens</a:t>
            </a:r>
            <a:r>
              <a:rPr lang="en-US" sz="2800" dirty="0" smtClean="0">
                <a:solidFill>
                  <a:schemeClr val="accent2">
                    <a:lumMod val="75000"/>
                  </a:schemeClr>
                </a:solidFill>
                <a:latin typeface="+mn-lt"/>
              </a:rPr>
              <a:t> being shot during an election.</a:t>
            </a:r>
          </a:p>
          <a:p>
            <a:pPr marL="0" indent="0">
              <a:buNone/>
            </a:pPr>
            <a:endParaRPr lang="en-US" sz="2800" dirty="0">
              <a:solidFill>
                <a:schemeClr val="accent2">
                  <a:lumMod val="75000"/>
                </a:schemeClr>
              </a:solidFill>
              <a:latin typeface="+mn-lt"/>
            </a:endParaRPr>
          </a:p>
          <a:p>
            <a:pPr marL="0" indent="0">
              <a:buNone/>
            </a:pPr>
            <a:r>
              <a:rPr lang="en-US" sz="2800" dirty="0" smtClean="0">
                <a:solidFill>
                  <a:schemeClr val="tx2">
                    <a:lumMod val="60000"/>
                    <a:lumOff val="40000"/>
                  </a:schemeClr>
                </a:solidFill>
                <a:latin typeface="+mn-lt"/>
              </a:rPr>
              <a:t>4. Adding to the discontent with gov’t., Br. Immigrants travelling to or through Quebec brought a cholera epidemic, killing almost 5000 people. Lower Canada also suffered four years of crop failures, so that in the winter of 1837 many faced starvation. </a:t>
            </a:r>
          </a:p>
          <a:p>
            <a:pPr marL="0" indent="0">
              <a:buNone/>
            </a:pPr>
            <a:r>
              <a:rPr lang="en-US" sz="2800" dirty="0" smtClean="0">
                <a:solidFill>
                  <a:schemeClr val="tx2">
                    <a:lumMod val="60000"/>
                    <a:lumOff val="40000"/>
                  </a:schemeClr>
                </a:solidFill>
                <a:latin typeface="+mn-lt"/>
              </a:rPr>
              <a:t> (Hungry people become ANGRY people!)</a:t>
            </a:r>
          </a:p>
          <a:p>
            <a:pPr marL="0" indent="0">
              <a:buNone/>
            </a:pPr>
            <a:endParaRPr lang="en-US" dirty="0">
              <a:solidFill>
                <a:schemeClr val="accent2">
                  <a:lumMod val="75000"/>
                </a:schemeClr>
              </a:solidFill>
              <a:latin typeface="+mn-lt"/>
            </a:endParaRPr>
          </a:p>
          <a:p>
            <a:pPr marL="0" indent="0">
              <a:buNone/>
            </a:pPr>
            <a:endParaRPr lang="en-CA" dirty="0">
              <a:solidFill>
                <a:schemeClr val="accent2">
                  <a:lumMod val="75000"/>
                </a:schemeClr>
              </a:solidFill>
              <a:latin typeface="+mn-lt"/>
            </a:endParaRPr>
          </a:p>
        </p:txBody>
      </p:sp>
    </p:spTree>
    <p:extLst>
      <p:ext uri="{BB962C8B-B14F-4D97-AF65-F5344CB8AC3E}">
        <p14:creationId xmlns:p14="http://schemas.microsoft.com/office/powerpoint/2010/main" val="36760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pPr algn="l"/>
            <a:r>
              <a:rPr lang="en-US" sz="3200" dirty="0" smtClean="0"/>
              <a:t>5. </a:t>
            </a:r>
            <a:r>
              <a:rPr lang="en-US" sz="2400" b="1" dirty="0" smtClean="0"/>
              <a:t>LOUIS-JOSEPH</a:t>
            </a:r>
            <a:r>
              <a:rPr lang="en-US" sz="3200" b="1" dirty="0" smtClean="0"/>
              <a:t> PAPINEAU and the Rebellion of Lower Canada (1837)</a:t>
            </a:r>
            <a:endParaRPr lang="en-CA" sz="3200" dirty="0"/>
          </a:p>
        </p:txBody>
      </p:sp>
      <p:sp>
        <p:nvSpPr>
          <p:cNvPr id="3" name="Content Placeholder 2"/>
          <p:cNvSpPr>
            <a:spLocks noGrp="1"/>
          </p:cNvSpPr>
          <p:nvPr>
            <p:ph idx="1"/>
          </p:nvPr>
        </p:nvSpPr>
        <p:spPr>
          <a:xfrm>
            <a:off x="179512" y="1412777"/>
            <a:ext cx="8507288" cy="5256584"/>
          </a:xfrm>
        </p:spPr>
        <p:txBody>
          <a:bodyPr>
            <a:normAutofit lnSpcReduction="10000"/>
          </a:bodyPr>
          <a:lstStyle/>
          <a:p>
            <a:pPr marL="0" indent="0">
              <a:buNone/>
            </a:pPr>
            <a:r>
              <a:rPr lang="en-US" dirty="0" smtClean="0"/>
              <a:t> </a:t>
            </a:r>
            <a:r>
              <a:rPr lang="en-US" dirty="0" smtClean="0">
                <a:solidFill>
                  <a:schemeClr val="tx2">
                    <a:lumMod val="60000"/>
                    <a:lumOff val="40000"/>
                  </a:schemeClr>
                </a:solidFill>
                <a:latin typeface="+mn-lt"/>
              </a:rPr>
              <a:t>a. What did </a:t>
            </a:r>
            <a:r>
              <a:rPr lang="en-US" dirty="0" err="1" smtClean="0">
                <a:solidFill>
                  <a:schemeClr val="tx2">
                    <a:lumMod val="60000"/>
                    <a:lumOff val="40000"/>
                  </a:schemeClr>
                </a:solidFill>
                <a:latin typeface="+mn-lt"/>
              </a:rPr>
              <a:t>Papineau</a:t>
            </a:r>
            <a:r>
              <a:rPr lang="en-US" dirty="0" smtClean="0">
                <a:solidFill>
                  <a:schemeClr val="tx2">
                    <a:lumMod val="60000"/>
                    <a:lumOff val="40000"/>
                  </a:schemeClr>
                </a:solidFill>
                <a:latin typeface="+mn-lt"/>
              </a:rPr>
              <a:t> want? </a:t>
            </a:r>
            <a:r>
              <a:rPr lang="en-US" dirty="0" smtClean="0">
                <a:solidFill>
                  <a:schemeClr val="accent2">
                    <a:lumMod val="75000"/>
                  </a:schemeClr>
                </a:solidFill>
                <a:latin typeface="+mn-lt"/>
              </a:rPr>
              <a:t>A</a:t>
            </a:r>
          </a:p>
          <a:p>
            <a:pPr marL="0" indent="0">
              <a:buNone/>
            </a:pPr>
            <a:r>
              <a:rPr lang="en-US" dirty="0" smtClean="0">
                <a:solidFill>
                  <a:schemeClr val="accent2">
                    <a:lumMod val="75000"/>
                  </a:schemeClr>
                </a:solidFill>
                <a:latin typeface="+mn-lt"/>
              </a:rPr>
              <a:t>Francophone-AMERICAN-style</a:t>
            </a:r>
          </a:p>
          <a:p>
            <a:pPr marL="0" indent="0">
              <a:buNone/>
            </a:pPr>
            <a:r>
              <a:rPr lang="en-US" dirty="0">
                <a:solidFill>
                  <a:schemeClr val="accent2">
                    <a:lumMod val="75000"/>
                  </a:schemeClr>
                </a:solidFill>
                <a:latin typeface="+mn-lt"/>
              </a:rPr>
              <a:t>d</a:t>
            </a:r>
            <a:r>
              <a:rPr lang="en-US" dirty="0" smtClean="0">
                <a:solidFill>
                  <a:schemeClr val="accent2">
                    <a:lumMod val="75000"/>
                  </a:schemeClr>
                </a:solidFill>
                <a:latin typeface="+mn-lt"/>
              </a:rPr>
              <a:t>emocracy. </a:t>
            </a:r>
            <a:endParaRPr lang="en-US" dirty="0">
              <a:solidFill>
                <a:schemeClr val="accent2">
                  <a:lumMod val="75000"/>
                </a:schemeClr>
              </a:solidFill>
              <a:latin typeface="+mn-lt"/>
            </a:endParaRPr>
          </a:p>
          <a:p>
            <a:pPr marL="0" indent="0">
              <a:buNone/>
            </a:pPr>
            <a:r>
              <a:rPr lang="en-US" dirty="0" smtClean="0">
                <a:solidFill>
                  <a:schemeClr val="accent2">
                    <a:lumMod val="75000"/>
                  </a:schemeClr>
                </a:solidFill>
                <a:latin typeface="+mn-lt"/>
              </a:rPr>
              <a:t>P. was leader of Assembly and </a:t>
            </a:r>
            <a:r>
              <a:rPr lang="en-US" dirty="0" err="1" smtClean="0">
                <a:solidFill>
                  <a:schemeClr val="accent2">
                    <a:lumMod val="75000"/>
                  </a:schemeClr>
                </a:solidFill>
                <a:latin typeface="+mn-lt"/>
              </a:rPr>
              <a:t>Parti</a:t>
            </a:r>
            <a:endParaRPr lang="en-US" dirty="0" smtClean="0">
              <a:solidFill>
                <a:schemeClr val="accent2">
                  <a:lumMod val="75000"/>
                </a:schemeClr>
              </a:solidFill>
              <a:latin typeface="+mn-lt"/>
            </a:endParaRPr>
          </a:p>
          <a:p>
            <a:pPr marL="0" indent="0">
              <a:buNone/>
            </a:pPr>
            <a:r>
              <a:rPr lang="en-US" dirty="0" err="1" smtClean="0">
                <a:solidFill>
                  <a:schemeClr val="accent2">
                    <a:lumMod val="75000"/>
                  </a:schemeClr>
                </a:solidFill>
                <a:latin typeface="+mn-lt"/>
              </a:rPr>
              <a:t>Patriotes</a:t>
            </a:r>
            <a:r>
              <a:rPr lang="en-US" dirty="0" smtClean="0">
                <a:solidFill>
                  <a:schemeClr val="accent2">
                    <a:lumMod val="75000"/>
                  </a:schemeClr>
                </a:solidFill>
                <a:latin typeface="+mn-lt"/>
              </a:rPr>
              <a:t>, opposed to Chateau Clique.</a:t>
            </a:r>
          </a:p>
          <a:p>
            <a:pPr marL="0" indent="0">
              <a:buNone/>
            </a:pPr>
            <a:r>
              <a:rPr lang="en-US" dirty="0" smtClean="0">
                <a:solidFill>
                  <a:schemeClr val="tx2">
                    <a:lumMod val="60000"/>
                    <a:lumOff val="40000"/>
                  </a:schemeClr>
                </a:solidFill>
                <a:latin typeface="+mn-lt"/>
              </a:rPr>
              <a:t>b. What did the Assembly do in 1834,</a:t>
            </a:r>
          </a:p>
          <a:p>
            <a:pPr marL="0" indent="0">
              <a:buNone/>
            </a:pPr>
            <a:r>
              <a:rPr lang="en-US" dirty="0">
                <a:solidFill>
                  <a:schemeClr val="tx2">
                    <a:lumMod val="60000"/>
                    <a:lumOff val="40000"/>
                  </a:schemeClr>
                </a:solidFill>
                <a:latin typeface="+mn-lt"/>
              </a:rPr>
              <a:t>a</a:t>
            </a:r>
            <a:r>
              <a:rPr lang="en-US" dirty="0" smtClean="0">
                <a:solidFill>
                  <a:schemeClr val="tx2">
                    <a:lumMod val="60000"/>
                    <a:lumOff val="40000"/>
                  </a:schemeClr>
                </a:solidFill>
                <a:latin typeface="+mn-lt"/>
              </a:rPr>
              <a:t>nd how did the Br. </a:t>
            </a:r>
            <a:r>
              <a:rPr lang="en-US" dirty="0">
                <a:solidFill>
                  <a:schemeClr val="tx2">
                    <a:lumMod val="60000"/>
                    <a:lumOff val="40000"/>
                  </a:schemeClr>
                </a:solidFill>
                <a:latin typeface="+mn-lt"/>
              </a:rPr>
              <a:t>r</a:t>
            </a:r>
            <a:r>
              <a:rPr lang="en-US" dirty="0" smtClean="0">
                <a:solidFill>
                  <a:schemeClr val="tx2">
                    <a:lumMod val="60000"/>
                    <a:lumOff val="40000"/>
                  </a:schemeClr>
                </a:solidFill>
                <a:latin typeface="+mn-lt"/>
              </a:rPr>
              <a:t>espond? </a:t>
            </a:r>
            <a:r>
              <a:rPr lang="en-US" dirty="0" smtClean="0">
                <a:solidFill>
                  <a:schemeClr val="accent2">
                    <a:lumMod val="75000"/>
                  </a:schemeClr>
                </a:solidFill>
                <a:latin typeface="+mn-lt"/>
              </a:rPr>
              <a:t>Drew</a:t>
            </a:r>
          </a:p>
          <a:p>
            <a:pPr marL="0" indent="0">
              <a:buNone/>
            </a:pPr>
            <a:r>
              <a:rPr lang="en-US" dirty="0">
                <a:solidFill>
                  <a:schemeClr val="accent2">
                    <a:lumMod val="75000"/>
                  </a:schemeClr>
                </a:solidFill>
                <a:latin typeface="+mn-lt"/>
              </a:rPr>
              <a:t>u</a:t>
            </a:r>
            <a:r>
              <a:rPr lang="en-US" dirty="0" smtClean="0">
                <a:solidFill>
                  <a:schemeClr val="accent2">
                    <a:lumMod val="75000"/>
                  </a:schemeClr>
                </a:solidFill>
                <a:latin typeface="+mn-lt"/>
              </a:rPr>
              <a:t>p 92 Resolutions (complaints and </a:t>
            </a:r>
          </a:p>
          <a:p>
            <a:pPr marL="0" indent="0">
              <a:buNone/>
            </a:pPr>
            <a:r>
              <a:rPr lang="en-US" dirty="0">
                <a:solidFill>
                  <a:schemeClr val="accent2">
                    <a:lumMod val="75000"/>
                  </a:schemeClr>
                </a:solidFill>
                <a:latin typeface="+mn-lt"/>
              </a:rPr>
              <a:t>d</a:t>
            </a:r>
            <a:r>
              <a:rPr lang="en-US" dirty="0" smtClean="0">
                <a:solidFill>
                  <a:schemeClr val="accent2">
                    <a:lumMod val="75000"/>
                  </a:schemeClr>
                </a:solidFill>
                <a:latin typeface="+mn-lt"/>
              </a:rPr>
              <a:t>emands); wanted Assembly to control</a:t>
            </a:r>
          </a:p>
          <a:p>
            <a:pPr marL="0" indent="0">
              <a:buNone/>
            </a:pPr>
            <a:r>
              <a:rPr lang="en-US" dirty="0">
                <a:solidFill>
                  <a:schemeClr val="accent2">
                    <a:lumMod val="75000"/>
                  </a:schemeClr>
                </a:solidFill>
                <a:latin typeface="+mn-lt"/>
              </a:rPr>
              <a:t>g</a:t>
            </a:r>
            <a:r>
              <a:rPr lang="en-US" dirty="0" smtClean="0">
                <a:solidFill>
                  <a:schemeClr val="accent2">
                    <a:lumMod val="75000"/>
                  </a:schemeClr>
                </a:solidFill>
                <a:latin typeface="+mn-lt"/>
              </a:rPr>
              <a:t>ov’t. </a:t>
            </a:r>
          </a:p>
          <a:p>
            <a:pPr marL="0" indent="0">
              <a:buNone/>
            </a:pPr>
            <a:r>
              <a:rPr lang="en-US" dirty="0" smtClean="0">
                <a:solidFill>
                  <a:schemeClr val="accent2">
                    <a:lumMod val="75000"/>
                  </a:schemeClr>
                </a:solidFill>
                <a:latin typeface="+mn-lt"/>
              </a:rPr>
              <a:t>Br. responded </a:t>
            </a:r>
            <a:r>
              <a:rPr lang="en-US" b="1" dirty="0" smtClean="0">
                <a:solidFill>
                  <a:schemeClr val="accent2">
                    <a:lumMod val="75000"/>
                  </a:schemeClr>
                </a:solidFill>
                <a:latin typeface="+mn-lt"/>
              </a:rPr>
              <a:t>3 YEARS LATER, </a:t>
            </a:r>
          </a:p>
          <a:p>
            <a:pPr marL="0" indent="0">
              <a:buNone/>
            </a:pPr>
            <a:r>
              <a:rPr lang="en-US" dirty="0">
                <a:solidFill>
                  <a:schemeClr val="accent2">
                    <a:lumMod val="75000"/>
                  </a:schemeClr>
                </a:solidFill>
                <a:latin typeface="+mn-lt"/>
              </a:rPr>
              <a:t>r</a:t>
            </a:r>
            <a:r>
              <a:rPr lang="en-US" dirty="0" smtClean="0">
                <a:solidFill>
                  <a:schemeClr val="accent2">
                    <a:lumMod val="75000"/>
                  </a:schemeClr>
                </a:solidFill>
                <a:latin typeface="+mn-lt"/>
              </a:rPr>
              <a:t>efusing ALL requests!</a:t>
            </a:r>
          </a:p>
        </p:txBody>
      </p:sp>
      <p:pic>
        <p:nvPicPr>
          <p:cNvPr id="4" name="Picture 2" descr="http://img.search.com/thumb/c/c0/Louis-Joseph_Papineau_colour_portrait.jpg/200px-Louis-Joseph_Papineau_colour_portrait.jpg"/>
          <p:cNvPicPr>
            <a:picLocks noChangeAspect="1" noChangeArrowheads="1"/>
          </p:cNvPicPr>
          <p:nvPr/>
        </p:nvPicPr>
        <p:blipFill>
          <a:blip r:embed="rId2" cstate="print"/>
          <a:srcRect/>
          <a:stretch>
            <a:fillRect/>
          </a:stretch>
        </p:blipFill>
        <p:spPr bwMode="auto">
          <a:xfrm>
            <a:off x="5756719" y="1844824"/>
            <a:ext cx="3387281" cy="5013176"/>
          </a:xfrm>
          <a:prstGeom prst="rect">
            <a:avLst/>
          </a:prstGeom>
          <a:noFill/>
        </p:spPr>
      </p:pic>
    </p:spTree>
    <p:extLst>
      <p:ext uri="{BB962C8B-B14F-4D97-AF65-F5344CB8AC3E}">
        <p14:creationId xmlns:p14="http://schemas.microsoft.com/office/powerpoint/2010/main" val="420965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404664"/>
            <a:ext cx="8229600" cy="5721501"/>
          </a:xfrm>
        </p:spPr>
        <p:txBody>
          <a:bodyPr/>
          <a:lstStyle/>
          <a:p>
            <a:pPr marL="0" indent="0">
              <a:buNone/>
            </a:pPr>
            <a:r>
              <a:rPr lang="en-US" sz="2800" dirty="0" smtClean="0">
                <a:solidFill>
                  <a:schemeClr val="tx2">
                    <a:lumMod val="60000"/>
                    <a:lumOff val="40000"/>
                  </a:schemeClr>
                </a:solidFill>
                <a:latin typeface="+mn-lt"/>
              </a:rPr>
              <a:t>c. </a:t>
            </a:r>
            <a:r>
              <a:rPr lang="en-US" sz="2800" dirty="0" err="1" smtClean="0">
                <a:solidFill>
                  <a:schemeClr val="tx2">
                    <a:lumMod val="60000"/>
                    <a:lumOff val="40000"/>
                  </a:schemeClr>
                </a:solidFill>
                <a:latin typeface="+mn-lt"/>
              </a:rPr>
              <a:t>Papineau</a:t>
            </a:r>
            <a:r>
              <a:rPr lang="en-US" sz="2800" dirty="0" smtClean="0">
                <a:solidFill>
                  <a:schemeClr val="tx2">
                    <a:lumMod val="60000"/>
                    <a:lumOff val="40000"/>
                  </a:schemeClr>
                </a:solidFill>
                <a:latin typeface="+mn-lt"/>
              </a:rPr>
              <a:t> encouraged the French to do what in response?</a:t>
            </a:r>
          </a:p>
          <a:p>
            <a:pPr marL="0" indent="0">
              <a:buNone/>
            </a:pPr>
            <a:r>
              <a:rPr lang="en-US" sz="3200" dirty="0" smtClean="0">
                <a:solidFill>
                  <a:schemeClr val="accent2">
                    <a:lumMod val="75000"/>
                  </a:schemeClr>
                </a:solidFill>
                <a:latin typeface="+mn-lt"/>
              </a:rPr>
              <a:t>Boycott Br. products, </a:t>
            </a:r>
            <a:r>
              <a:rPr lang="en-US" sz="3200" dirty="0" err="1" smtClean="0">
                <a:solidFill>
                  <a:schemeClr val="accent2">
                    <a:lumMod val="75000"/>
                  </a:schemeClr>
                </a:solidFill>
                <a:latin typeface="+mn-lt"/>
              </a:rPr>
              <a:t>eg</a:t>
            </a:r>
            <a:r>
              <a:rPr lang="en-US" sz="3200" dirty="0" smtClean="0">
                <a:solidFill>
                  <a:schemeClr val="accent2">
                    <a:lumMod val="75000"/>
                  </a:schemeClr>
                </a:solidFill>
                <a:latin typeface="+mn-lt"/>
              </a:rPr>
              <a:t>. Tea and sugar.</a:t>
            </a:r>
          </a:p>
          <a:p>
            <a:pPr marL="0" indent="0">
              <a:buNone/>
            </a:pPr>
            <a:r>
              <a:rPr lang="en-US" sz="3200" dirty="0" smtClean="0">
                <a:solidFill>
                  <a:schemeClr val="accent2">
                    <a:lumMod val="75000"/>
                  </a:schemeClr>
                </a:solidFill>
                <a:latin typeface="+mn-lt"/>
              </a:rPr>
              <a:t>Smuggle goods from U.S.</a:t>
            </a:r>
          </a:p>
          <a:p>
            <a:pPr marL="0" indent="0">
              <a:buNone/>
            </a:pPr>
            <a:endParaRPr lang="en-US" dirty="0">
              <a:solidFill>
                <a:schemeClr val="accent2">
                  <a:lumMod val="75000"/>
                </a:schemeClr>
              </a:solidFill>
              <a:latin typeface="+mn-lt"/>
            </a:endParaRPr>
          </a:p>
          <a:p>
            <a:pPr marL="0" indent="0">
              <a:buNone/>
            </a:pPr>
            <a:r>
              <a:rPr lang="en-US" sz="2800" dirty="0" smtClean="0">
                <a:solidFill>
                  <a:schemeClr val="tx2">
                    <a:lumMod val="60000"/>
                    <a:lumOff val="40000"/>
                  </a:schemeClr>
                </a:solidFill>
                <a:latin typeface="+mn-lt"/>
              </a:rPr>
              <a:t>d. The </a:t>
            </a:r>
            <a:r>
              <a:rPr lang="en-US" sz="2800" dirty="0" err="1" smtClean="0">
                <a:solidFill>
                  <a:schemeClr val="tx2">
                    <a:lumMod val="60000"/>
                    <a:lumOff val="40000"/>
                  </a:schemeClr>
                </a:solidFill>
                <a:latin typeface="+mn-lt"/>
              </a:rPr>
              <a:t>Patriotes</a:t>
            </a:r>
            <a:r>
              <a:rPr lang="en-US" sz="2800" dirty="0" smtClean="0">
                <a:solidFill>
                  <a:schemeClr val="tx2">
                    <a:lumMod val="60000"/>
                    <a:lumOff val="40000"/>
                  </a:schemeClr>
                </a:solidFill>
                <a:latin typeface="+mn-lt"/>
              </a:rPr>
              <a:t> wanted a new country; what did they do to this end?</a:t>
            </a:r>
          </a:p>
          <a:p>
            <a:pPr marL="0" indent="0">
              <a:buNone/>
            </a:pPr>
            <a:r>
              <a:rPr lang="en-US" sz="3200" dirty="0" smtClean="0">
                <a:solidFill>
                  <a:schemeClr val="accent2">
                    <a:lumMod val="75000"/>
                  </a:schemeClr>
                </a:solidFill>
                <a:latin typeface="+mn-lt"/>
              </a:rPr>
              <a:t>Printed own $, and designed own flag.</a:t>
            </a:r>
            <a:endParaRPr lang="en-CA" sz="3200" dirty="0">
              <a:solidFill>
                <a:schemeClr val="tx2">
                  <a:lumMod val="60000"/>
                  <a:lumOff val="40000"/>
                </a:schemeClr>
              </a:solidFill>
              <a:latin typeface="+mn-lt"/>
            </a:endParaRPr>
          </a:p>
        </p:txBody>
      </p:sp>
      <p:pic>
        <p:nvPicPr>
          <p:cNvPr id="1026" name="Picture 2" descr="http://upload.wikimedia.org/wikipedia/commons/thumb/9/9c/Flag_of_the_Patriote_movement_%28Lower_Canada%29.svg/220px-Flag_of_the_Patriote_movement_%28Lower_Canada%29.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653136"/>
            <a:ext cx="3312368" cy="198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0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79512" y="332657"/>
            <a:ext cx="8507288" cy="5793508"/>
          </a:xfrm>
        </p:spPr>
        <p:txBody>
          <a:bodyPr>
            <a:normAutofit/>
          </a:bodyPr>
          <a:lstStyle/>
          <a:p>
            <a:pPr marL="0" indent="0">
              <a:buNone/>
            </a:pPr>
            <a:r>
              <a:rPr lang="en-US" dirty="0" smtClean="0">
                <a:solidFill>
                  <a:schemeClr val="tx2">
                    <a:lumMod val="60000"/>
                    <a:lumOff val="40000"/>
                  </a:schemeClr>
                </a:solidFill>
                <a:latin typeface="+mn-lt"/>
              </a:rPr>
              <a:t>The Rebellion began when some </a:t>
            </a:r>
            <a:r>
              <a:rPr lang="en-US" dirty="0" err="1" smtClean="0">
                <a:solidFill>
                  <a:schemeClr val="tx2">
                    <a:lumMod val="60000"/>
                    <a:lumOff val="40000"/>
                  </a:schemeClr>
                </a:solidFill>
                <a:latin typeface="+mn-lt"/>
              </a:rPr>
              <a:t>Patriotes</a:t>
            </a:r>
            <a:r>
              <a:rPr lang="en-US" dirty="0" smtClean="0">
                <a:solidFill>
                  <a:schemeClr val="tx2">
                    <a:lumMod val="60000"/>
                    <a:lumOff val="40000"/>
                  </a:schemeClr>
                </a:solidFill>
                <a:latin typeface="+mn-lt"/>
              </a:rPr>
              <a:t> ambushed several Br. </a:t>
            </a:r>
            <a:r>
              <a:rPr lang="en-US" dirty="0">
                <a:solidFill>
                  <a:schemeClr val="tx2">
                    <a:lumMod val="60000"/>
                    <a:lumOff val="40000"/>
                  </a:schemeClr>
                </a:solidFill>
                <a:latin typeface="+mn-lt"/>
              </a:rPr>
              <a:t>s</a:t>
            </a:r>
            <a:r>
              <a:rPr lang="en-US" dirty="0" smtClean="0">
                <a:solidFill>
                  <a:schemeClr val="tx2">
                    <a:lumMod val="60000"/>
                    <a:lumOff val="40000"/>
                  </a:schemeClr>
                </a:solidFill>
                <a:latin typeface="+mn-lt"/>
              </a:rPr>
              <a:t>oldiers and rescued two </a:t>
            </a:r>
            <a:r>
              <a:rPr lang="en-US" dirty="0" err="1" smtClean="0">
                <a:solidFill>
                  <a:schemeClr val="tx2">
                    <a:lumMod val="60000"/>
                    <a:lumOff val="40000"/>
                  </a:schemeClr>
                </a:solidFill>
                <a:latin typeface="+mn-lt"/>
              </a:rPr>
              <a:t>Patriote</a:t>
            </a:r>
            <a:r>
              <a:rPr lang="en-US" dirty="0" smtClean="0">
                <a:solidFill>
                  <a:schemeClr val="tx2">
                    <a:lumMod val="60000"/>
                    <a:lumOff val="40000"/>
                  </a:schemeClr>
                </a:solidFill>
                <a:latin typeface="+mn-lt"/>
              </a:rPr>
              <a:t> prisoners. On Nov. 23, 1837, </a:t>
            </a:r>
            <a:r>
              <a:rPr lang="en-US" dirty="0" err="1" smtClean="0">
                <a:solidFill>
                  <a:schemeClr val="tx2">
                    <a:lumMod val="60000"/>
                    <a:lumOff val="40000"/>
                  </a:schemeClr>
                </a:solidFill>
                <a:latin typeface="+mn-lt"/>
              </a:rPr>
              <a:t>Patriotes</a:t>
            </a:r>
            <a:r>
              <a:rPr lang="en-US" dirty="0" smtClean="0">
                <a:solidFill>
                  <a:schemeClr val="tx2">
                    <a:lumMod val="60000"/>
                    <a:lumOff val="40000"/>
                  </a:schemeClr>
                </a:solidFill>
                <a:latin typeface="+mn-lt"/>
              </a:rPr>
              <a:t> led by Dr. </a:t>
            </a:r>
            <a:r>
              <a:rPr lang="en-US" dirty="0" err="1" smtClean="0">
                <a:solidFill>
                  <a:schemeClr val="tx2">
                    <a:lumMod val="60000"/>
                    <a:lumOff val="40000"/>
                  </a:schemeClr>
                </a:solidFill>
                <a:latin typeface="+mn-lt"/>
              </a:rPr>
              <a:t>Wolfred</a:t>
            </a:r>
            <a:r>
              <a:rPr lang="en-US" dirty="0" smtClean="0">
                <a:solidFill>
                  <a:schemeClr val="tx2">
                    <a:lumMod val="60000"/>
                    <a:lumOff val="40000"/>
                  </a:schemeClr>
                </a:solidFill>
                <a:latin typeface="+mn-lt"/>
              </a:rPr>
              <a:t> Nelson defeated a Br. force at the village of </a:t>
            </a:r>
            <a:r>
              <a:rPr lang="en-US" dirty="0" smtClean="0">
                <a:solidFill>
                  <a:schemeClr val="tx2">
                    <a:lumMod val="75000"/>
                  </a:schemeClr>
                </a:solidFill>
                <a:latin typeface="+mn-lt"/>
              </a:rPr>
              <a:t>St. Denis. </a:t>
            </a:r>
            <a:r>
              <a:rPr lang="en-US" dirty="0" smtClean="0">
                <a:solidFill>
                  <a:schemeClr val="tx2">
                    <a:lumMod val="60000"/>
                    <a:lumOff val="40000"/>
                  </a:schemeClr>
                </a:solidFill>
                <a:latin typeface="+mn-lt"/>
              </a:rPr>
              <a:t>In Dec. 1837, 600 </a:t>
            </a:r>
            <a:r>
              <a:rPr lang="en-US" dirty="0" err="1" smtClean="0">
                <a:solidFill>
                  <a:schemeClr val="tx2">
                    <a:lumMod val="60000"/>
                    <a:lumOff val="40000"/>
                  </a:schemeClr>
                </a:solidFill>
                <a:latin typeface="+mn-lt"/>
              </a:rPr>
              <a:t>Patriotes</a:t>
            </a:r>
            <a:r>
              <a:rPr lang="en-US" dirty="0" smtClean="0">
                <a:solidFill>
                  <a:schemeClr val="tx2">
                    <a:lumMod val="60000"/>
                    <a:lumOff val="40000"/>
                  </a:schemeClr>
                </a:solidFill>
                <a:latin typeface="+mn-lt"/>
              </a:rPr>
              <a:t> were hiding inside a church a </a:t>
            </a:r>
            <a:r>
              <a:rPr lang="en-US" dirty="0" smtClean="0">
                <a:solidFill>
                  <a:schemeClr val="tx2">
                    <a:lumMod val="75000"/>
                  </a:schemeClr>
                </a:solidFill>
                <a:latin typeface="+mn-lt"/>
              </a:rPr>
              <a:t>St. Eustache</a:t>
            </a:r>
            <a:r>
              <a:rPr lang="en-US" dirty="0" smtClean="0">
                <a:solidFill>
                  <a:schemeClr val="tx2">
                    <a:lumMod val="60000"/>
                    <a:lumOff val="40000"/>
                  </a:schemeClr>
                </a:solidFill>
                <a:latin typeface="+mn-lt"/>
              </a:rPr>
              <a:t>. A Br. army of 2,000 soldiers set fire to the church, killing many and causing many to flee. This marked the end of the rebellion, and </a:t>
            </a:r>
            <a:r>
              <a:rPr lang="en-US" dirty="0" err="1" smtClean="0">
                <a:solidFill>
                  <a:schemeClr val="tx2">
                    <a:lumMod val="60000"/>
                    <a:lumOff val="40000"/>
                  </a:schemeClr>
                </a:solidFill>
                <a:latin typeface="+mn-lt"/>
              </a:rPr>
              <a:t>Papineau</a:t>
            </a:r>
            <a:endParaRPr lang="en-US" dirty="0" smtClean="0">
              <a:solidFill>
                <a:schemeClr val="tx2">
                  <a:lumMod val="60000"/>
                  <a:lumOff val="40000"/>
                </a:schemeClr>
              </a:solidFill>
              <a:latin typeface="+mn-lt"/>
            </a:endParaRPr>
          </a:p>
          <a:p>
            <a:pPr marL="0" indent="0">
              <a:buNone/>
            </a:pPr>
            <a:r>
              <a:rPr lang="en-US" dirty="0">
                <a:solidFill>
                  <a:schemeClr val="tx2">
                    <a:lumMod val="60000"/>
                    <a:lumOff val="40000"/>
                  </a:schemeClr>
                </a:solidFill>
                <a:latin typeface="+mn-lt"/>
              </a:rPr>
              <a:t>f</a:t>
            </a:r>
            <a:r>
              <a:rPr lang="en-US" dirty="0" smtClean="0">
                <a:solidFill>
                  <a:schemeClr val="tx2">
                    <a:lumMod val="60000"/>
                    <a:lumOff val="40000"/>
                  </a:schemeClr>
                </a:solidFill>
                <a:latin typeface="+mn-lt"/>
              </a:rPr>
              <a:t>led to the U.S., then to Paris.</a:t>
            </a:r>
          </a:p>
          <a:p>
            <a:pPr marL="0" indent="0">
              <a:buNone/>
            </a:pPr>
            <a:endParaRPr lang="en-US" dirty="0" smtClean="0">
              <a:solidFill>
                <a:schemeClr val="tx2">
                  <a:lumMod val="75000"/>
                </a:schemeClr>
              </a:solidFill>
              <a:latin typeface="+mn-lt"/>
            </a:endParaRPr>
          </a:p>
          <a:p>
            <a:pPr marL="0" indent="0">
              <a:buNone/>
            </a:pPr>
            <a:endParaRPr lang="en-US" dirty="0">
              <a:solidFill>
                <a:schemeClr val="tx2">
                  <a:lumMod val="75000"/>
                </a:schemeClr>
              </a:solidFill>
              <a:latin typeface="+mn-lt"/>
            </a:endParaRPr>
          </a:p>
          <a:p>
            <a:pPr marL="0" indent="0">
              <a:buNone/>
            </a:pPr>
            <a:endParaRPr lang="en-US" dirty="0" smtClean="0">
              <a:solidFill>
                <a:schemeClr val="tx2">
                  <a:lumMod val="75000"/>
                </a:schemeClr>
              </a:solidFill>
              <a:latin typeface="+mn-lt"/>
            </a:endParaRPr>
          </a:p>
          <a:p>
            <a:pPr marL="0" indent="0">
              <a:buNone/>
            </a:pPr>
            <a:endParaRPr lang="en-US" dirty="0">
              <a:solidFill>
                <a:schemeClr val="tx2">
                  <a:lumMod val="75000"/>
                </a:schemeClr>
              </a:solidFill>
              <a:latin typeface="+mn-lt"/>
            </a:endParaRPr>
          </a:p>
          <a:p>
            <a:pPr marL="0" indent="0">
              <a:buNone/>
            </a:pPr>
            <a:endParaRPr lang="en-US" dirty="0" smtClean="0">
              <a:solidFill>
                <a:schemeClr val="tx2">
                  <a:lumMod val="75000"/>
                </a:schemeClr>
              </a:solidFill>
              <a:latin typeface="+mn-lt"/>
            </a:endParaRPr>
          </a:p>
          <a:p>
            <a:pPr marL="0" indent="0">
              <a:buNone/>
            </a:pPr>
            <a:r>
              <a:rPr lang="en-US" dirty="0" smtClean="0">
                <a:solidFill>
                  <a:schemeClr val="tx2">
                    <a:lumMod val="75000"/>
                  </a:schemeClr>
                </a:solidFill>
                <a:latin typeface="+mn-lt"/>
              </a:rPr>
              <a:t>St. Eustache in flames.</a:t>
            </a:r>
            <a:endParaRPr lang="en-CA" dirty="0">
              <a:solidFill>
                <a:schemeClr val="tx2">
                  <a:lumMod val="75000"/>
                </a:schemeClr>
              </a:solidFill>
              <a:latin typeface="+mn-lt"/>
            </a:endParaRPr>
          </a:p>
        </p:txBody>
      </p:sp>
      <p:pic>
        <p:nvPicPr>
          <p:cNvPr id="2050" name="Picture 2" descr="Saint-Eustache-Patrio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811" y="3369195"/>
            <a:ext cx="5328592" cy="346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marL="0" indent="0" algn="ctr">
              <a:buNone/>
            </a:pPr>
            <a:r>
              <a:rPr lang="en-US" sz="4800" dirty="0" smtClean="0">
                <a:solidFill>
                  <a:schemeClr val="tx2">
                    <a:lumMod val="75000"/>
                  </a:schemeClr>
                </a:solidFill>
                <a:latin typeface="+mn-lt"/>
              </a:rPr>
              <a:t>YOU TUBE CLIP: </a:t>
            </a:r>
          </a:p>
          <a:p>
            <a:pPr marL="0" indent="0" algn="ctr">
              <a:buNone/>
            </a:pPr>
            <a:r>
              <a:rPr lang="en-US" sz="4800" dirty="0" smtClean="0">
                <a:solidFill>
                  <a:schemeClr val="tx2">
                    <a:lumMod val="75000"/>
                  </a:schemeClr>
                </a:solidFill>
                <a:latin typeface="+mn-lt"/>
              </a:rPr>
              <a:t>1837 LOWER CANADA REBELLION</a:t>
            </a:r>
            <a:endParaRPr lang="en-CA" sz="4800" dirty="0">
              <a:solidFill>
                <a:schemeClr val="tx2">
                  <a:lumMod val="75000"/>
                </a:schemeClr>
              </a:solidFill>
              <a:latin typeface="+mn-lt"/>
            </a:endParaRPr>
          </a:p>
        </p:txBody>
      </p:sp>
    </p:spTree>
    <p:extLst>
      <p:ext uri="{BB962C8B-B14F-4D97-AF65-F5344CB8AC3E}">
        <p14:creationId xmlns:p14="http://schemas.microsoft.com/office/powerpoint/2010/main" val="287749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pPr algn="l"/>
            <a:r>
              <a:rPr lang="en-US" sz="3200" dirty="0" smtClean="0"/>
              <a:t>II  UPPER CANADA</a:t>
            </a:r>
            <a:endParaRPr lang="en-CA" sz="3200" dirty="0"/>
          </a:p>
        </p:txBody>
      </p:sp>
      <p:sp>
        <p:nvSpPr>
          <p:cNvPr id="3" name="Content Placeholder 2"/>
          <p:cNvSpPr>
            <a:spLocks noGrp="1"/>
          </p:cNvSpPr>
          <p:nvPr>
            <p:ph idx="1"/>
          </p:nvPr>
        </p:nvSpPr>
        <p:spPr>
          <a:xfrm>
            <a:off x="457200" y="1268761"/>
            <a:ext cx="8229600" cy="4857404"/>
          </a:xfrm>
        </p:spPr>
        <p:txBody>
          <a:bodyPr>
            <a:normAutofit/>
          </a:bodyPr>
          <a:lstStyle/>
          <a:p>
            <a:pPr marL="0" indent="0">
              <a:buNone/>
            </a:pPr>
            <a:r>
              <a:rPr lang="en-US" dirty="0" smtClean="0">
                <a:solidFill>
                  <a:schemeClr val="tx2">
                    <a:lumMod val="60000"/>
                    <a:lumOff val="40000"/>
                  </a:schemeClr>
                </a:solidFill>
                <a:latin typeface="+mn-lt"/>
              </a:rPr>
              <a:t>1. Who controlled the gov’t in Upper Canada?</a:t>
            </a:r>
          </a:p>
          <a:p>
            <a:pPr marL="0" indent="0">
              <a:buNone/>
            </a:pPr>
            <a:r>
              <a:rPr lang="en-US" dirty="0">
                <a:solidFill>
                  <a:schemeClr val="tx2">
                    <a:lumMod val="60000"/>
                    <a:lumOff val="40000"/>
                  </a:schemeClr>
                </a:solidFill>
                <a:latin typeface="+mn-lt"/>
              </a:rPr>
              <a:t> </a:t>
            </a:r>
            <a:r>
              <a:rPr lang="en-US" dirty="0" smtClean="0">
                <a:solidFill>
                  <a:schemeClr val="tx2">
                    <a:lumMod val="60000"/>
                    <a:lumOff val="40000"/>
                  </a:schemeClr>
                </a:solidFill>
                <a:latin typeface="+mn-lt"/>
              </a:rPr>
              <a:t>     </a:t>
            </a:r>
            <a:r>
              <a:rPr lang="en-US" sz="3200" dirty="0" smtClean="0">
                <a:solidFill>
                  <a:schemeClr val="accent2">
                    <a:lumMod val="75000"/>
                  </a:schemeClr>
                </a:solidFill>
                <a:latin typeface="+mn-lt"/>
              </a:rPr>
              <a:t>Family Compact</a:t>
            </a:r>
          </a:p>
          <a:p>
            <a:pPr marL="457200" indent="-457200">
              <a:buAutoNum type="arabicPeriod" startAt="2"/>
            </a:pPr>
            <a:r>
              <a:rPr lang="en-US" dirty="0" smtClean="0">
                <a:solidFill>
                  <a:schemeClr val="tx2">
                    <a:lumMod val="60000"/>
                    <a:lumOff val="40000"/>
                  </a:schemeClr>
                </a:solidFill>
                <a:latin typeface="+mn-lt"/>
              </a:rPr>
              <a:t>The </a:t>
            </a:r>
            <a:r>
              <a:rPr lang="en-US" b="1" dirty="0" smtClean="0">
                <a:solidFill>
                  <a:schemeClr val="tx2">
                    <a:lumMod val="60000"/>
                    <a:lumOff val="40000"/>
                  </a:schemeClr>
                </a:solidFill>
                <a:latin typeface="+mn-lt"/>
              </a:rPr>
              <a:t>Family Compact</a:t>
            </a:r>
            <a:r>
              <a:rPr lang="en-US" dirty="0" smtClean="0">
                <a:solidFill>
                  <a:schemeClr val="tx2">
                    <a:lumMod val="60000"/>
                    <a:lumOff val="40000"/>
                  </a:schemeClr>
                </a:solidFill>
                <a:latin typeface="+mn-lt"/>
              </a:rPr>
              <a:t> believed:</a:t>
            </a:r>
          </a:p>
          <a:p>
            <a:pPr marL="457200" indent="-457200">
              <a:buAutoNum type="alphaLcPeriod"/>
            </a:pPr>
            <a:r>
              <a:rPr lang="en-US" dirty="0" smtClean="0">
                <a:solidFill>
                  <a:schemeClr val="tx2">
                    <a:lumMod val="60000"/>
                    <a:lumOff val="40000"/>
                  </a:schemeClr>
                </a:solidFill>
                <a:latin typeface="+mn-lt"/>
              </a:rPr>
              <a:t>In the superiority of everything Br., especially its political institutions, the Church of England, and the Br. Empire.</a:t>
            </a:r>
          </a:p>
          <a:p>
            <a:pPr marL="457200" indent="-457200">
              <a:buAutoNum type="alphaLcPeriod"/>
            </a:pPr>
            <a:r>
              <a:rPr lang="en-US" dirty="0" smtClean="0">
                <a:solidFill>
                  <a:schemeClr val="tx2">
                    <a:lumMod val="60000"/>
                    <a:lumOff val="40000"/>
                  </a:schemeClr>
                </a:solidFill>
                <a:latin typeface="+mn-lt"/>
              </a:rPr>
              <a:t>That leaders should be men of high character, wealthy, knowledgeable, intelligent, and loyal.</a:t>
            </a:r>
          </a:p>
          <a:p>
            <a:pPr marL="457200" indent="-457200">
              <a:buAutoNum type="alphaLcPeriod"/>
            </a:pPr>
            <a:r>
              <a:rPr lang="en-US" sz="3200" dirty="0" smtClean="0">
                <a:solidFill>
                  <a:schemeClr val="accent2">
                    <a:lumMod val="75000"/>
                  </a:schemeClr>
                </a:solidFill>
                <a:latin typeface="+mn-lt"/>
              </a:rPr>
              <a:t>That ordinary people cd not be trusted.</a:t>
            </a:r>
          </a:p>
          <a:p>
            <a:pPr marL="457200" indent="-457200">
              <a:buAutoNum type="alphaLcPeriod"/>
            </a:pPr>
            <a:r>
              <a:rPr lang="en-US" sz="3200" dirty="0" smtClean="0">
                <a:solidFill>
                  <a:schemeClr val="accent2">
                    <a:lumMod val="75000"/>
                  </a:schemeClr>
                </a:solidFill>
                <a:latin typeface="+mn-lt"/>
              </a:rPr>
              <a:t>That democracy was BAD.</a:t>
            </a:r>
            <a:endParaRPr lang="en-CA" sz="3200" dirty="0">
              <a:solidFill>
                <a:schemeClr val="accent2">
                  <a:lumMod val="75000"/>
                </a:schemeClr>
              </a:solidFill>
              <a:latin typeface="+mn-lt"/>
            </a:endParaRPr>
          </a:p>
        </p:txBody>
      </p:sp>
      <p:pic>
        <p:nvPicPr>
          <p:cNvPr id="3074" name="Picture 2" descr="http://ts2.mm.bing.net/th?id=HN.608038863798665262&amp;w=209&amp;h=152&amp;c=7&amp;rs=1&amp;url=http%3a%2f%2fwww.themechrome.net%2fGoogleChromeTheme%2fUnion-Jack-British-Flag&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052736"/>
            <a:ext cx="1990725"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8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692696"/>
            <a:ext cx="8229600" cy="5832647"/>
          </a:xfrm>
        </p:spPr>
        <p:txBody>
          <a:bodyPr>
            <a:normAutofit lnSpcReduction="10000"/>
          </a:bodyPr>
          <a:lstStyle/>
          <a:p>
            <a:pPr marL="0" indent="0">
              <a:buNone/>
            </a:pPr>
            <a:r>
              <a:rPr lang="en-US" dirty="0" smtClean="0">
                <a:solidFill>
                  <a:schemeClr val="tx2">
                    <a:lumMod val="60000"/>
                    <a:lumOff val="40000"/>
                  </a:schemeClr>
                </a:solidFill>
                <a:latin typeface="+mn-lt"/>
              </a:rPr>
              <a:t>3. In 1836, the governor, through intimidation and bribery, made sure the party HE FAVOURED (</a:t>
            </a:r>
            <a:r>
              <a:rPr lang="en-US" dirty="0" err="1" smtClean="0">
                <a:solidFill>
                  <a:schemeClr val="tx2">
                    <a:lumMod val="60000"/>
                    <a:lumOff val="40000"/>
                  </a:schemeClr>
                </a:solidFill>
                <a:latin typeface="+mn-lt"/>
              </a:rPr>
              <a:t>ie</a:t>
            </a:r>
            <a:r>
              <a:rPr lang="en-US" dirty="0" smtClean="0">
                <a:solidFill>
                  <a:schemeClr val="tx2">
                    <a:lumMod val="60000"/>
                    <a:lumOff val="40000"/>
                  </a:schemeClr>
                </a:solidFill>
                <a:latin typeface="+mn-lt"/>
              </a:rPr>
              <a:t>., NOT the Reform Party – see below) won the majority of seats in the Assembly.</a:t>
            </a:r>
          </a:p>
          <a:p>
            <a:pPr marL="0" indent="0">
              <a:buNone/>
            </a:pPr>
            <a:endParaRPr lang="en-US" dirty="0">
              <a:solidFill>
                <a:schemeClr val="tx2">
                  <a:lumMod val="60000"/>
                  <a:lumOff val="40000"/>
                </a:schemeClr>
              </a:solidFill>
              <a:latin typeface="+mn-lt"/>
            </a:endParaRPr>
          </a:p>
          <a:p>
            <a:pPr marL="0" indent="0">
              <a:buNone/>
            </a:pPr>
            <a:r>
              <a:rPr lang="en-US" dirty="0" smtClean="0">
                <a:solidFill>
                  <a:schemeClr val="tx2">
                    <a:lumMod val="60000"/>
                    <a:lumOff val="40000"/>
                  </a:schemeClr>
                </a:solidFill>
                <a:latin typeface="+mn-lt"/>
              </a:rPr>
              <a:t>4. Like in Lower Canada, in 1837 there were widespread </a:t>
            </a:r>
            <a:r>
              <a:rPr lang="en-US" b="1" dirty="0" smtClean="0">
                <a:solidFill>
                  <a:schemeClr val="tx2">
                    <a:lumMod val="60000"/>
                    <a:lumOff val="40000"/>
                  </a:schemeClr>
                </a:solidFill>
                <a:latin typeface="+mn-lt"/>
              </a:rPr>
              <a:t>crop failures.  </a:t>
            </a:r>
          </a:p>
          <a:p>
            <a:pPr marL="0" indent="0">
              <a:buNone/>
            </a:pPr>
            <a:endParaRPr lang="en-US" b="1" dirty="0">
              <a:solidFill>
                <a:schemeClr val="tx2">
                  <a:lumMod val="60000"/>
                  <a:lumOff val="40000"/>
                </a:schemeClr>
              </a:solidFill>
              <a:latin typeface="+mn-lt"/>
            </a:endParaRPr>
          </a:p>
          <a:p>
            <a:pPr marL="0" indent="0">
              <a:buNone/>
            </a:pPr>
            <a:endParaRPr lang="en-US" b="1" dirty="0" smtClean="0">
              <a:solidFill>
                <a:schemeClr val="tx2">
                  <a:lumMod val="60000"/>
                  <a:lumOff val="40000"/>
                </a:schemeClr>
              </a:solidFill>
              <a:latin typeface="+mn-lt"/>
            </a:endParaRPr>
          </a:p>
          <a:p>
            <a:pPr marL="0" indent="0">
              <a:buNone/>
            </a:pPr>
            <a:endParaRPr lang="en-US" b="1" dirty="0">
              <a:solidFill>
                <a:schemeClr val="tx2">
                  <a:lumMod val="60000"/>
                  <a:lumOff val="40000"/>
                </a:schemeClr>
              </a:solidFill>
              <a:latin typeface="+mn-lt"/>
            </a:endParaRPr>
          </a:p>
          <a:p>
            <a:pPr marL="0" indent="0">
              <a:buNone/>
            </a:pPr>
            <a:endParaRPr lang="en-US" b="1" dirty="0" smtClean="0">
              <a:solidFill>
                <a:schemeClr val="tx2">
                  <a:lumMod val="60000"/>
                  <a:lumOff val="40000"/>
                </a:schemeClr>
              </a:solidFill>
              <a:latin typeface="+mn-lt"/>
            </a:endParaRPr>
          </a:p>
          <a:p>
            <a:pPr marL="0" indent="0">
              <a:buNone/>
            </a:pPr>
            <a:endParaRPr lang="en-US" b="1" dirty="0">
              <a:solidFill>
                <a:schemeClr val="tx2">
                  <a:lumMod val="60000"/>
                  <a:lumOff val="40000"/>
                </a:schemeClr>
              </a:solidFill>
              <a:latin typeface="+mn-lt"/>
            </a:endParaRPr>
          </a:p>
          <a:p>
            <a:pPr marL="0" indent="0">
              <a:buNone/>
            </a:pPr>
            <a:endParaRPr lang="en-US" dirty="0" smtClean="0">
              <a:solidFill>
                <a:schemeClr val="tx2">
                  <a:lumMod val="60000"/>
                  <a:lumOff val="40000"/>
                </a:schemeClr>
              </a:solidFill>
              <a:latin typeface="+mn-lt"/>
            </a:endParaRPr>
          </a:p>
          <a:p>
            <a:pPr marL="0" indent="0">
              <a:buNone/>
            </a:pPr>
            <a:endParaRPr lang="en-US" dirty="0">
              <a:solidFill>
                <a:schemeClr val="tx2">
                  <a:lumMod val="60000"/>
                  <a:lumOff val="40000"/>
                </a:schemeClr>
              </a:solidFill>
              <a:latin typeface="+mn-lt"/>
            </a:endParaRPr>
          </a:p>
          <a:p>
            <a:pPr marL="0" indent="0" algn="ctr">
              <a:buNone/>
            </a:pPr>
            <a:r>
              <a:rPr lang="en-US" dirty="0" smtClean="0">
                <a:solidFill>
                  <a:schemeClr val="tx2">
                    <a:lumMod val="60000"/>
                    <a:lumOff val="40000"/>
                  </a:schemeClr>
                </a:solidFill>
                <a:latin typeface="+mn-lt"/>
              </a:rPr>
              <a:t>(Remember what hunger does to people!)</a:t>
            </a:r>
            <a:endParaRPr lang="en-CA" dirty="0">
              <a:solidFill>
                <a:schemeClr val="tx2">
                  <a:lumMod val="60000"/>
                  <a:lumOff val="40000"/>
                </a:schemeClr>
              </a:solidFill>
              <a:latin typeface="+mn-lt"/>
            </a:endParaRPr>
          </a:p>
        </p:txBody>
      </p:sp>
      <p:pic>
        <p:nvPicPr>
          <p:cNvPr id="4098" name="Picture 2" descr="http://ts3.mm.bing.net/th?id=HN.608013033868035808&amp;w=230&amp;h=129&amp;c=7&amp;rs=1&amp;url=http%3a%2f%2fazmoderate.com%2f2012%2f10%2f&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068960"/>
            <a:ext cx="5040560" cy="282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8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5. William Lyon </a:t>
            </a:r>
            <a:r>
              <a:rPr lang="en-US" sz="3200" b="1" dirty="0" err="1" smtClean="0"/>
              <a:t>Mackensie</a:t>
            </a:r>
            <a:r>
              <a:rPr lang="en-US" sz="3200" b="1" dirty="0" smtClean="0"/>
              <a:t> and the Rebellion of Upper Canada (1837)</a:t>
            </a:r>
            <a:endParaRPr lang="en-CA" sz="3200" b="1" dirty="0"/>
          </a:p>
        </p:txBody>
      </p:sp>
      <p:sp>
        <p:nvSpPr>
          <p:cNvPr id="3" name="Content Placeholder 2"/>
          <p:cNvSpPr>
            <a:spLocks noGrp="1"/>
          </p:cNvSpPr>
          <p:nvPr>
            <p:ph idx="1"/>
          </p:nvPr>
        </p:nvSpPr>
        <p:spPr>
          <a:xfrm>
            <a:off x="107504" y="1600201"/>
            <a:ext cx="8579296" cy="5257799"/>
          </a:xfrm>
        </p:spPr>
        <p:txBody>
          <a:bodyPr>
            <a:normAutofit/>
          </a:bodyPr>
          <a:lstStyle/>
          <a:p>
            <a:pPr marL="0" indent="0">
              <a:buNone/>
            </a:pPr>
            <a:r>
              <a:rPr lang="en-US" dirty="0" smtClean="0">
                <a:solidFill>
                  <a:schemeClr val="tx2">
                    <a:lumMod val="60000"/>
                    <a:lumOff val="40000"/>
                  </a:schemeClr>
                </a:solidFill>
                <a:latin typeface="+mn-lt"/>
              </a:rPr>
              <a:t>a. Mackenzie was a hot-tempered,</a:t>
            </a:r>
          </a:p>
          <a:p>
            <a:pPr marL="0" indent="0">
              <a:buNone/>
            </a:pPr>
            <a:r>
              <a:rPr lang="en-US" dirty="0" smtClean="0">
                <a:solidFill>
                  <a:schemeClr val="tx2">
                    <a:lumMod val="60000"/>
                    <a:lumOff val="40000"/>
                  </a:schemeClr>
                </a:solidFill>
                <a:latin typeface="+mn-lt"/>
              </a:rPr>
              <a:t>Outspoken advocate of reform in his</a:t>
            </a:r>
          </a:p>
          <a:p>
            <a:pPr marL="0" indent="0">
              <a:buNone/>
            </a:pPr>
            <a:r>
              <a:rPr lang="en-US" dirty="0" smtClean="0">
                <a:solidFill>
                  <a:schemeClr val="tx2">
                    <a:lumMod val="60000"/>
                    <a:lumOff val="40000"/>
                  </a:schemeClr>
                </a:solidFill>
                <a:latin typeface="+mn-lt"/>
              </a:rPr>
              <a:t>Newspaper, the </a:t>
            </a:r>
            <a:r>
              <a:rPr lang="en-US" i="1" dirty="0" smtClean="0">
                <a:solidFill>
                  <a:schemeClr val="tx2">
                    <a:lumMod val="60000"/>
                    <a:lumOff val="40000"/>
                  </a:schemeClr>
                </a:solidFill>
                <a:latin typeface="+mn-lt"/>
              </a:rPr>
              <a:t>Colonial Advocate</a:t>
            </a:r>
            <a:r>
              <a:rPr lang="en-US" dirty="0" smtClean="0">
                <a:solidFill>
                  <a:schemeClr val="tx2">
                    <a:lumMod val="60000"/>
                    <a:lumOff val="40000"/>
                  </a:schemeClr>
                </a:solidFill>
                <a:latin typeface="+mn-lt"/>
              </a:rPr>
              <a:t>.</a:t>
            </a:r>
          </a:p>
          <a:p>
            <a:pPr marL="0" indent="0">
              <a:buNone/>
            </a:pPr>
            <a:r>
              <a:rPr lang="en-US" dirty="0" smtClean="0">
                <a:solidFill>
                  <a:schemeClr val="tx2">
                    <a:lumMod val="60000"/>
                    <a:lumOff val="40000"/>
                  </a:schemeClr>
                </a:solidFill>
                <a:latin typeface="+mn-lt"/>
              </a:rPr>
              <a:t>He was elected to the Assembly, </a:t>
            </a:r>
          </a:p>
          <a:p>
            <a:pPr marL="0" indent="0">
              <a:buNone/>
            </a:pPr>
            <a:r>
              <a:rPr lang="en-US" dirty="0" smtClean="0">
                <a:solidFill>
                  <a:schemeClr val="tx2">
                    <a:lumMod val="60000"/>
                    <a:lumOff val="40000"/>
                  </a:schemeClr>
                </a:solidFill>
                <a:latin typeface="+mn-lt"/>
              </a:rPr>
              <a:t>Starting in 1828, four times.</a:t>
            </a:r>
          </a:p>
          <a:p>
            <a:pPr marL="0" indent="0">
              <a:buNone/>
            </a:pPr>
            <a:r>
              <a:rPr lang="en-US" dirty="0" smtClean="0">
                <a:solidFill>
                  <a:schemeClr val="tx2">
                    <a:lumMod val="60000"/>
                    <a:lumOff val="40000"/>
                  </a:schemeClr>
                </a:solidFill>
                <a:latin typeface="+mn-lt"/>
              </a:rPr>
              <a:t>b. Mackenzie and others formed the</a:t>
            </a:r>
          </a:p>
          <a:p>
            <a:pPr marL="0" indent="0">
              <a:buNone/>
            </a:pPr>
            <a:r>
              <a:rPr lang="en-US" dirty="0" smtClean="0">
                <a:solidFill>
                  <a:schemeClr val="tx2">
                    <a:lumMod val="60000"/>
                    <a:lumOff val="40000"/>
                  </a:schemeClr>
                </a:solidFill>
                <a:latin typeface="+mn-lt"/>
              </a:rPr>
              <a:t>REFORM PARTY, and tried to make</a:t>
            </a:r>
          </a:p>
          <a:p>
            <a:pPr marL="0" indent="0">
              <a:buNone/>
            </a:pPr>
            <a:r>
              <a:rPr lang="en-US" dirty="0" smtClean="0">
                <a:solidFill>
                  <a:schemeClr val="tx2">
                    <a:lumMod val="60000"/>
                    <a:lumOff val="40000"/>
                  </a:schemeClr>
                </a:solidFill>
                <a:latin typeface="+mn-lt"/>
              </a:rPr>
              <a:t>Upper Canada more democratic</a:t>
            </a:r>
            <a:r>
              <a:rPr lang="en-US" dirty="0" smtClean="0">
                <a:solidFill>
                  <a:schemeClr val="tx2">
                    <a:lumMod val="60000"/>
                    <a:lumOff val="40000"/>
                  </a:schemeClr>
                </a:solidFill>
                <a:latin typeface="+mn-lt"/>
              </a:rPr>
              <a:t>.</a:t>
            </a:r>
          </a:p>
          <a:p>
            <a:pPr marL="0" indent="0">
              <a:buNone/>
            </a:pPr>
            <a:endParaRPr lang="en-US" dirty="0">
              <a:solidFill>
                <a:schemeClr val="tx2">
                  <a:lumMod val="60000"/>
                  <a:lumOff val="40000"/>
                </a:schemeClr>
              </a:solidFill>
              <a:latin typeface="+mn-lt"/>
            </a:endParaRPr>
          </a:p>
          <a:p>
            <a:pPr marL="0" indent="0">
              <a:buNone/>
            </a:pPr>
            <a:r>
              <a:rPr lang="en-US" dirty="0" smtClean="0">
                <a:solidFill>
                  <a:schemeClr val="tx2">
                    <a:lumMod val="60000"/>
                    <a:lumOff val="40000"/>
                  </a:schemeClr>
                </a:solidFill>
                <a:latin typeface="+mn-lt"/>
              </a:rPr>
              <a:t>Read about Mackenzie, p.214 Blue</a:t>
            </a:r>
          </a:p>
          <a:p>
            <a:pPr marL="0" indent="0">
              <a:buNone/>
            </a:pPr>
            <a:r>
              <a:rPr lang="en-US" dirty="0">
                <a:solidFill>
                  <a:schemeClr val="tx2">
                    <a:lumMod val="60000"/>
                    <a:lumOff val="40000"/>
                  </a:schemeClr>
                </a:solidFill>
                <a:latin typeface="+mn-lt"/>
              </a:rPr>
              <a:t>t</a:t>
            </a:r>
            <a:r>
              <a:rPr lang="en-US" dirty="0" smtClean="0">
                <a:solidFill>
                  <a:schemeClr val="tx2">
                    <a:lumMod val="60000"/>
                    <a:lumOff val="40000"/>
                  </a:schemeClr>
                </a:solidFill>
                <a:latin typeface="+mn-lt"/>
              </a:rPr>
              <a:t>extbook.</a:t>
            </a:r>
            <a:endParaRPr lang="en-US" dirty="0" smtClean="0">
              <a:solidFill>
                <a:schemeClr val="tx2">
                  <a:lumMod val="60000"/>
                  <a:lumOff val="40000"/>
                </a:schemeClr>
              </a:solidFill>
              <a:latin typeface="+mn-lt"/>
            </a:endParaRPr>
          </a:p>
          <a:p>
            <a:pPr marL="0" indent="0">
              <a:buNone/>
            </a:pPr>
            <a:endParaRPr lang="en-CA" dirty="0">
              <a:latin typeface="+mn-lt"/>
            </a:endParaRPr>
          </a:p>
        </p:txBody>
      </p:sp>
      <p:pic>
        <p:nvPicPr>
          <p:cNvPr id="4" name="Picture 2" descr="http://data2.collectionscanada.gc.ca/ap/c/c001993.jpg"/>
          <p:cNvPicPr>
            <a:picLocks noChangeAspect="1" noChangeArrowheads="1"/>
          </p:cNvPicPr>
          <p:nvPr/>
        </p:nvPicPr>
        <p:blipFill>
          <a:blip r:embed="rId2" cstate="print"/>
          <a:srcRect/>
          <a:stretch>
            <a:fillRect/>
          </a:stretch>
        </p:blipFill>
        <p:spPr bwMode="auto">
          <a:xfrm>
            <a:off x="5391200" y="1844824"/>
            <a:ext cx="3752800" cy="4703971"/>
          </a:xfrm>
          <a:prstGeom prst="rect">
            <a:avLst/>
          </a:prstGeom>
          <a:noFill/>
        </p:spPr>
      </p:pic>
    </p:spTree>
    <p:extLst>
      <p:ext uri="{BB962C8B-B14F-4D97-AF65-F5344CB8AC3E}">
        <p14:creationId xmlns:p14="http://schemas.microsoft.com/office/powerpoint/2010/main" val="425026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332656"/>
            <a:ext cx="8229600" cy="6048672"/>
          </a:xfrm>
        </p:spPr>
        <p:txBody>
          <a:bodyPr>
            <a:normAutofit fontScale="92500" lnSpcReduction="10000"/>
          </a:bodyPr>
          <a:lstStyle/>
          <a:p>
            <a:pPr marL="0" indent="0">
              <a:buNone/>
            </a:pPr>
            <a:r>
              <a:rPr lang="en-US" sz="3600" dirty="0" smtClean="0">
                <a:solidFill>
                  <a:schemeClr val="tx2">
                    <a:lumMod val="60000"/>
                    <a:lumOff val="40000"/>
                  </a:schemeClr>
                </a:solidFill>
                <a:latin typeface="+mn-lt"/>
              </a:rPr>
              <a:t>The Reform Party opposed the Family Compact because the Family Compact:</a:t>
            </a:r>
          </a:p>
          <a:p>
            <a:pPr marL="0" indent="0">
              <a:buNone/>
            </a:pPr>
            <a:endParaRPr lang="en-US" sz="3200" dirty="0" smtClean="0">
              <a:solidFill>
                <a:schemeClr val="tx2">
                  <a:lumMod val="60000"/>
                  <a:lumOff val="40000"/>
                </a:schemeClr>
              </a:solidFill>
              <a:latin typeface="+mn-lt"/>
            </a:endParaRPr>
          </a:p>
          <a:p>
            <a:pPr marL="514350" indent="-514350">
              <a:buAutoNum type="romanLcPeriod"/>
            </a:pPr>
            <a:r>
              <a:rPr lang="en-US" sz="3200" dirty="0" smtClean="0">
                <a:solidFill>
                  <a:schemeClr val="accent2">
                    <a:lumMod val="75000"/>
                  </a:schemeClr>
                </a:solidFill>
                <a:latin typeface="+mn-lt"/>
              </a:rPr>
              <a:t>Ignored public opinion</a:t>
            </a:r>
          </a:p>
          <a:p>
            <a:pPr marL="514350" indent="-514350">
              <a:buAutoNum type="romanLcPeriod"/>
            </a:pPr>
            <a:r>
              <a:rPr lang="en-US" sz="3200" dirty="0" smtClean="0">
                <a:solidFill>
                  <a:schemeClr val="accent2">
                    <a:lumMod val="75000"/>
                  </a:schemeClr>
                </a:solidFill>
                <a:latin typeface="+mn-lt"/>
              </a:rPr>
              <a:t>Kept best jobs for friends</a:t>
            </a:r>
          </a:p>
          <a:p>
            <a:pPr marL="514350" indent="-514350">
              <a:buAutoNum type="romanLcPeriod"/>
            </a:pPr>
            <a:r>
              <a:rPr lang="en-US" sz="3200" dirty="0" smtClean="0">
                <a:solidFill>
                  <a:schemeClr val="accent2">
                    <a:lumMod val="75000"/>
                  </a:schemeClr>
                </a:solidFill>
                <a:latin typeface="+mn-lt"/>
              </a:rPr>
              <a:t>Controlled economy for their own profit</a:t>
            </a:r>
          </a:p>
          <a:p>
            <a:pPr marL="514350" indent="-514350">
              <a:buAutoNum type="romanLcPeriod"/>
            </a:pPr>
            <a:r>
              <a:rPr lang="en-US" sz="3200" dirty="0" err="1" smtClean="0">
                <a:solidFill>
                  <a:schemeClr val="accent2">
                    <a:lumMod val="75000"/>
                  </a:schemeClr>
                </a:solidFill>
                <a:latin typeface="+mn-lt"/>
              </a:rPr>
              <a:t>Favoured</a:t>
            </a:r>
            <a:r>
              <a:rPr lang="en-US" sz="3200" dirty="0" smtClean="0">
                <a:solidFill>
                  <a:schemeClr val="accent2">
                    <a:lumMod val="75000"/>
                  </a:schemeClr>
                </a:solidFill>
                <a:latin typeface="+mn-lt"/>
              </a:rPr>
              <a:t> Church of</a:t>
            </a:r>
          </a:p>
          <a:p>
            <a:pPr marL="0" indent="0">
              <a:buNone/>
            </a:pPr>
            <a:r>
              <a:rPr lang="en-US" sz="3200" dirty="0" smtClean="0">
                <a:solidFill>
                  <a:schemeClr val="accent2">
                    <a:lumMod val="75000"/>
                  </a:schemeClr>
                </a:solidFill>
                <a:latin typeface="+mn-lt"/>
              </a:rPr>
              <a:t> England </a:t>
            </a:r>
          </a:p>
          <a:p>
            <a:pPr marL="0" indent="0">
              <a:buNone/>
            </a:pPr>
            <a:r>
              <a:rPr lang="en-US" sz="3200" dirty="0" smtClean="0">
                <a:solidFill>
                  <a:schemeClr val="tx2">
                    <a:lumMod val="60000"/>
                    <a:lumOff val="40000"/>
                  </a:schemeClr>
                </a:solidFill>
                <a:latin typeface="+mn-lt"/>
              </a:rPr>
              <a:t>(</a:t>
            </a:r>
            <a:r>
              <a:rPr lang="en-US" sz="3200" dirty="0" err="1" smtClean="0">
                <a:solidFill>
                  <a:schemeClr val="tx2">
                    <a:lumMod val="60000"/>
                    <a:lumOff val="40000"/>
                  </a:schemeClr>
                </a:solidFill>
                <a:latin typeface="+mn-lt"/>
              </a:rPr>
              <a:t>ie</a:t>
            </a:r>
            <a:r>
              <a:rPr lang="en-US" sz="3200" dirty="0" smtClean="0">
                <a:solidFill>
                  <a:schemeClr val="tx2">
                    <a:lumMod val="60000"/>
                    <a:lumOff val="40000"/>
                  </a:schemeClr>
                </a:solidFill>
                <a:latin typeface="+mn-lt"/>
              </a:rPr>
              <a:t>. over other </a:t>
            </a:r>
          </a:p>
          <a:p>
            <a:pPr marL="0" indent="0">
              <a:buNone/>
            </a:pPr>
            <a:r>
              <a:rPr lang="en-US" sz="3200" dirty="0" smtClean="0">
                <a:solidFill>
                  <a:schemeClr val="tx2">
                    <a:lumMod val="60000"/>
                    <a:lumOff val="40000"/>
                  </a:schemeClr>
                </a:solidFill>
                <a:latin typeface="+mn-lt"/>
              </a:rPr>
              <a:t>denominations,</a:t>
            </a:r>
          </a:p>
          <a:p>
            <a:pPr marL="0" indent="0">
              <a:buNone/>
            </a:pPr>
            <a:r>
              <a:rPr lang="en-US" sz="3200" dirty="0" smtClean="0">
                <a:solidFill>
                  <a:schemeClr val="tx2">
                    <a:lumMod val="60000"/>
                    <a:lumOff val="40000"/>
                  </a:schemeClr>
                </a:solidFill>
                <a:latin typeface="+mn-lt"/>
              </a:rPr>
              <a:t> such as Presbyterian </a:t>
            </a:r>
          </a:p>
          <a:p>
            <a:pPr marL="0" indent="0">
              <a:buNone/>
            </a:pPr>
            <a:r>
              <a:rPr lang="en-US" sz="3200" dirty="0" smtClean="0">
                <a:solidFill>
                  <a:schemeClr val="tx2">
                    <a:lumMod val="60000"/>
                    <a:lumOff val="40000"/>
                  </a:schemeClr>
                </a:solidFill>
                <a:latin typeface="+mn-lt"/>
              </a:rPr>
              <a:t>and Baptist)</a:t>
            </a:r>
            <a:endParaRPr lang="en-US" sz="3200" dirty="0" smtClean="0">
              <a:solidFill>
                <a:schemeClr val="accent2">
                  <a:lumMod val="75000"/>
                </a:schemeClr>
              </a:solidFill>
              <a:latin typeface="+mn-lt"/>
            </a:endParaRPr>
          </a:p>
          <a:p>
            <a:pPr marL="0" indent="0">
              <a:buNone/>
            </a:pPr>
            <a:endParaRPr lang="en-CA" dirty="0">
              <a:solidFill>
                <a:schemeClr val="tx2">
                  <a:lumMod val="60000"/>
                  <a:lumOff val="40000"/>
                </a:schemeClr>
              </a:solidFill>
              <a:latin typeface="+mn-lt"/>
            </a:endParaRPr>
          </a:p>
        </p:txBody>
      </p:sp>
      <p:pic>
        <p:nvPicPr>
          <p:cNvPr id="1026" name="Picture 2" descr="http://weddingrepublic.com/blog/wp-content/uploads/2011/12/st.georges.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0" r="15954"/>
          <a:stretch/>
        </p:blipFill>
        <p:spPr bwMode="auto">
          <a:xfrm>
            <a:off x="4932040" y="3520338"/>
            <a:ext cx="4128188" cy="331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5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332657"/>
            <a:ext cx="8229600" cy="5793508"/>
          </a:xfrm>
        </p:spPr>
        <p:txBody>
          <a:bodyPr/>
          <a:lstStyle/>
          <a:p>
            <a:pPr marL="0" indent="0">
              <a:buNone/>
            </a:pPr>
            <a:r>
              <a:rPr lang="en-US" dirty="0" smtClean="0">
                <a:solidFill>
                  <a:schemeClr val="tx2">
                    <a:lumMod val="60000"/>
                    <a:lumOff val="40000"/>
                  </a:schemeClr>
                </a:solidFill>
                <a:latin typeface="+mn-lt"/>
              </a:rPr>
              <a:t>The rebellion began when Mackenzie gathered men about him with the goal of overthrowing the gov’t in York (Toronto). The men met in early Dec. 1837 at Montgomery’s Tavern, just north of the city, and they planned to march into the city and take over gov’t buildings. </a:t>
            </a:r>
            <a:endParaRPr lang="en-CA" dirty="0">
              <a:solidFill>
                <a:schemeClr val="tx2">
                  <a:lumMod val="60000"/>
                  <a:lumOff val="40000"/>
                </a:schemeClr>
              </a:solidFill>
              <a:latin typeface="+mn-lt"/>
            </a:endParaRPr>
          </a:p>
        </p:txBody>
      </p:sp>
      <p:pic>
        <p:nvPicPr>
          <p:cNvPr id="2050" name="Picture 2" descr="http://edrh.rhpl.richmondhill.on.ca/images/RH5-9.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5256584" cy="3261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orontoplaques.com/Graphics/Montgomerys_Tavern_Plaqu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348880"/>
            <a:ext cx="3240360" cy="43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404665"/>
            <a:ext cx="8229600" cy="612068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solidFill>
                <a:srgbClr val="0070C0"/>
              </a:solidFill>
            </a:endParaRPr>
          </a:p>
          <a:p>
            <a:pPr marL="0" indent="0">
              <a:buNone/>
            </a:pPr>
            <a:endParaRPr lang="en-US" sz="3200" dirty="0" smtClean="0">
              <a:solidFill>
                <a:srgbClr val="0070C0"/>
              </a:solidFill>
              <a:latin typeface="Baskerville Old Face" pitchFamily="18" charset="0"/>
            </a:endParaRPr>
          </a:p>
          <a:p>
            <a:pPr marL="0" indent="0">
              <a:buNone/>
            </a:pPr>
            <a:r>
              <a:rPr lang="en-US" sz="3900" dirty="0" smtClean="0">
                <a:solidFill>
                  <a:srgbClr val="0070C0"/>
                </a:solidFill>
                <a:latin typeface="Baskerville Old Face" pitchFamily="18" charset="0"/>
              </a:rPr>
              <a:t>English</a:t>
            </a:r>
          </a:p>
          <a:p>
            <a:pPr marL="0" indent="0">
              <a:buNone/>
            </a:pPr>
            <a:r>
              <a:rPr lang="en-US" sz="3200" dirty="0" smtClean="0">
                <a:solidFill>
                  <a:srgbClr val="0070C0"/>
                </a:solidFill>
              </a:rPr>
              <a:t>                </a:t>
            </a:r>
            <a:r>
              <a:rPr lang="en-US" sz="3200" dirty="0" smtClean="0">
                <a:solidFill>
                  <a:srgbClr val="0070C0"/>
                </a:solidFill>
                <a:latin typeface="Baskerville Old Face" pitchFamily="18" charset="0"/>
              </a:rPr>
              <a:t> </a:t>
            </a:r>
            <a:r>
              <a:rPr lang="en-US" sz="3900" dirty="0" smtClean="0">
                <a:solidFill>
                  <a:srgbClr val="0070C0"/>
                </a:solidFill>
                <a:latin typeface="Baskerville Old Face" pitchFamily="18" charset="0"/>
              </a:rPr>
              <a:t>Scottish</a:t>
            </a:r>
            <a:r>
              <a:rPr lang="en-US" sz="3200" dirty="0" smtClean="0">
                <a:solidFill>
                  <a:srgbClr val="0070C0"/>
                </a:solidFill>
                <a:latin typeface="Baskerville Old Face" pitchFamily="18" charset="0"/>
              </a:rPr>
              <a:t> </a:t>
            </a:r>
          </a:p>
          <a:p>
            <a:pPr marL="0" indent="0">
              <a:buNone/>
            </a:pPr>
            <a:r>
              <a:rPr lang="en-US" sz="3200" dirty="0" smtClean="0">
                <a:solidFill>
                  <a:srgbClr val="0070C0"/>
                </a:solidFill>
              </a:rPr>
              <a:t>                                       </a:t>
            </a:r>
            <a:r>
              <a:rPr lang="en-US" sz="3900" dirty="0" smtClean="0">
                <a:solidFill>
                  <a:srgbClr val="0070C0"/>
                </a:solidFill>
                <a:latin typeface="Baskerville Old Face" pitchFamily="18" charset="0"/>
              </a:rPr>
              <a:t>Irish</a:t>
            </a:r>
          </a:p>
          <a:p>
            <a:pPr marL="0" indent="0">
              <a:buNone/>
            </a:pPr>
            <a:r>
              <a:rPr lang="en-US" sz="3200" dirty="0" smtClean="0">
                <a:solidFill>
                  <a:srgbClr val="0070C0"/>
                </a:solidFill>
              </a:rPr>
              <a:t>                                                               </a:t>
            </a:r>
            <a:r>
              <a:rPr lang="en-US" sz="3900" dirty="0" smtClean="0">
                <a:solidFill>
                  <a:srgbClr val="0070C0"/>
                </a:solidFill>
                <a:latin typeface="Baskerville Old Face" pitchFamily="18" charset="0"/>
              </a:rPr>
              <a:t>Welsh</a:t>
            </a:r>
          </a:p>
        </p:txBody>
      </p:sp>
      <p:pic>
        <p:nvPicPr>
          <p:cNvPr id="1026" name="Picture 2" descr="http://t1.gstatic.com/images?q=tbn:ANd9GcTVI-CzWOi775f2N5bE3tyUIBDTA1LMORylkX6bVlHHJFP_OaH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85666"/>
            <a:ext cx="3307432" cy="4204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aculty.marianopolis.edu/c.belanger/quebechistory/encyclopedia/images/UnitedProvinceofCnadain1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 y="836713"/>
            <a:ext cx="4561319" cy="290124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urved Connector 4"/>
          <p:cNvCxnSpPr/>
          <p:nvPr/>
        </p:nvCxnSpPr>
        <p:spPr>
          <a:xfrm rot="10800000" flipV="1">
            <a:off x="3131840" y="2918150"/>
            <a:ext cx="4392491" cy="418804"/>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 name="Curved Connector 6"/>
          <p:cNvCxnSpPr/>
          <p:nvPr/>
        </p:nvCxnSpPr>
        <p:spPr>
          <a:xfrm rot="10800000" flipV="1">
            <a:off x="3131840" y="1164445"/>
            <a:ext cx="3672411" cy="2016223"/>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 name="Curved Connector 8"/>
          <p:cNvCxnSpPr/>
          <p:nvPr/>
        </p:nvCxnSpPr>
        <p:spPr>
          <a:xfrm rot="10800000" flipV="1">
            <a:off x="3131840" y="2188131"/>
            <a:ext cx="3096347" cy="1148822"/>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 name="Curved Connector 10"/>
          <p:cNvCxnSpPr/>
          <p:nvPr/>
        </p:nvCxnSpPr>
        <p:spPr>
          <a:xfrm rot="10800000" flipV="1">
            <a:off x="3131840" y="3180668"/>
            <a:ext cx="3888432" cy="156285"/>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742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down)">
                                      <p:cBhvr>
                                        <p:cTn id="22" dur="580">
                                          <p:stCondLst>
                                            <p:cond delay="0"/>
                                          </p:stCondLst>
                                        </p:cTn>
                                        <p:tgtEl>
                                          <p:spTgt spid="3">
                                            <p:txEl>
                                              <p:pRg st="9" end="9"/>
                                            </p:txEl>
                                          </p:spTgt>
                                        </p:tgtEl>
                                      </p:cBhvr>
                                    </p:animEffect>
                                    <p:anim calcmode="lin" valueType="num">
                                      <p:cBhvr>
                                        <p:cTn id="23"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9" end="9"/>
                                            </p:txEl>
                                          </p:spTgt>
                                        </p:tgtEl>
                                      </p:cBhvr>
                                      <p:to x="100000" y="60000"/>
                                    </p:animScale>
                                    <p:animScale>
                                      <p:cBhvr>
                                        <p:cTn id="29" dur="166" decel="50000">
                                          <p:stCondLst>
                                            <p:cond delay="676"/>
                                          </p:stCondLst>
                                        </p:cTn>
                                        <p:tgtEl>
                                          <p:spTgt spid="3">
                                            <p:txEl>
                                              <p:pRg st="9" end="9"/>
                                            </p:txEl>
                                          </p:spTgt>
                                        </p:tgtEl>
                                      </p:cBhvr>
                                      <p:to x="100000" y="100000"/>
                                    </p:animScale>
                                    <p:animScale>
                                      <p:cBhvr>
                                        <p:cTn id="30" dur="26">
                                          <p:stCondLst>
                                            <p:cond delay="1312"/>
                                          </p:stCondLst>
                                        </p:cTn>
                                        <p:tgtEl>
                                          <p:spTgt spid="3">
                                            <p:txEl>
                                              <p:pRg st="9" end="9"/>
                                            </p:txEl>
                                          </p:spTgt>
                                        </p:tgtEl>
                                      </p:cBhvr>
                                      <p:to x="100000" y="80000"/>
                                    </p:animScale>
                                    <p:animScale>
                                      <p:cBhvr>
                                        <p:cTn id="31" dur="166" decel="50000">
                                          <p:stCondLst>
                                            <p:cond delay="1338"/>
                                          </p:stCondLst>
                                        </p:cTn>
                                        <p:tgtEl>
                                          <p:spTgt spid="3">
                                            <p:txEl>
                                              <p:pRg st="9" end="9"/>
                                            </p:txEl>
                                          </p:spTgt>
                                        </p:tgtEl>
                                      </p:cBhvr>
                                      <p:to x="100000" y="100000"/>
                                    </p:animScale>
                                    <p:animScale>
                                      <p:cBhvr>
                                        <p:cTn id="32" dur="26">
                                          <p:stCondLst>
                                            <p:cond delay="1642"/>
                                          </p:stCondLst>
                                        </p:cTn>
                                        <p:tgtEl>
                                          <p:spTgt spid="3">
                                            <p:txEl>
                                              <p:pRg st="9" end="9"/>
                                            </p:txEl>
                                          </p:spTgt>
                                        </p:tgtEl>
                                      </p:cBhvr>
                                      <p:to x="100000" y="90000"/>
                                    </p:animScale>
                                    <p:animScale>
                                      <p:cBhvr>
                                        <p:cTn id="33" dur="166" decel="50000">
                                          <p:stCondLst>
                                            <p:cond delay="1668"/>
                                          </p:stCondLst>
                                        </p:cTn>
                                        <p:tgtEl>
                                          <p:spTgt spid="3">
                                            <p:txEl>
                                              <p:pRg st="9" end="9"/>
                                            </p:txEl>
                                          </p:spTgt>
                                        </p:tgtEl>
                                      </p:cBhvr>
                                      <p:to x="100000" y="100000"/>
                                    </p:animScale>
                                    <p:animScale>
                                      <p:cBhvr>
                                        <p:cTn id="34" dur="26">
                                          <p:stCondLst>
                                            <p:cond delay="1808"/>
                                          </p:stCondLst>
                                        </p:cTn>
                                        <p:tgtEl>
                                          <p:spTgt spid="3">
                                            <p:txEl>
                                              <p:pRg st="9" end="9"/>
                                            </p:txEl>
                                          </p:spTgt>
                                        </p:tgtEl>
                                      </p:cBhvr>
                                      <p:to x="100000" y="95000"/>
                                    </p:animScale>
                                    <p:animScale>
                                      <p:cBhvr>
                                        <p:cTn id="35" dur="166" decel="50000">
                                          <p:stCondLst>
                                            <p:cond delay="1834"/>
                                          </p:stCondLst>
                                        </p:cTn>
                                        <p:tgtEl>
                                          <p:spTgt spid="3">
                                            <p:txEl>
                                              <p:pRg st="9" end="9"/>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down)">
                                      <p:cBhvr>
                                        <p:cTn id="45" dur="580">
                                          <p:stCondLst>
                                            <p:cond delay="0"/>
                                          </p:stCondLst>
                                        </p:cTn>
                                        <p:tgtEl>
                                          <p:spTgt spid="3">
                                            <p:txEl>
                                              <p:pRg st="10" end="10"/>
                                            </p:txEl>
                                          </p:spTgt>
                                        </p:tgtEl>
                                      </p:cBhvr>
                                    </p:animEffect>
                                    <p:anim calcmode="lin" valueType="num">
                                      <p:cBhvr>
                                        <p:cTn id="4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10" end="10"/>
                                            </p:txEl>
                                          </p:spTgt>
                                        </p:tgtEl>
                                      </p:cBhvr>
                                      <p:to x="100000" y="60000"/>
                                    </p:animScale>
                                    <p:animScale>
                                      <p:cBhvr>
                                        <p:cTn id="52" dur="166" decel="50000">
                                          <p:stCondLst>
                                            <p:cond delay="676"/>
                                          </p:stCondLst>
                                        </p:cTn>
                                        <p:tgtEl>
                                          <p:spTgt spid="3">
                                            <p:txEl>
                                              <p:pRg st="10" end="10"/>
                                            </p:txEl>
                                          </p:spTgt>
                                        </p:tgtEl>
                                      </p:cBhvr>
                                      <p:to x="100000" y="100000"/>
                                    </p:animScale>
                                    <p:animScale>
                                      <p:cBhvr>
                                        <p:cTn id="53" dur="26">
                                          <p:stCondLst>
                                            <p:cond delay="1312"/>
                                          </p:stCondLst>
                                        </p:cTn>
                                        <p:tgtEl>
                                          <p:spTgt spid="3">
                                            <p:txEl>
                                              <p:pRg st="10" end="10"/>
                                            </p:txEl>
                                          </p:spTgt>
                                        </p:tgtEl>
                                      </p:cBhvr>
                                      <p:to x="100000" y="80000"/>
                                    </p:animScale>
                                    <p:animScale>
                                      <p:cBhvr>
                                        <p:cTn id="54" dur="166" decel="50000">
                                          <p:stCondLst>
                                            <p:cond delay="1338"/>
                                          </p:stCondLst>
                                        </p:cTn>
                                        <p:tgtEl>
                                          <p:spTgt spid="3">
                                            <p:txEl>
                                              <p:pRg st="10" end="10"/>
                                            </p:txEl>
                                          </p:spTgt>
                                        </p:tgtEl>
                                      </p:cBhvr>
                                      <p:to x="100000" y="100000"/>
                                    </p:animScale>
                                    <p:animScale>
                                      <p:cBhvr>
                                        <p:cTn id="55" dur="26">
                                          <p:stCondLst>
                                            <p:cond delay="1642"/>
                                          </p:stCondLst>
                                        </p:cTn>
                                        <p:tgtEl>
                                          <p:spTgt spid="3">
                                            <p:txEl>
                                              <p:pRg st="10" end="10"/>
                                            </p:txEl>
                                          </p:spTgt>
                                        </p:tgtEl>
                                      </p:cBhvr>
                                      <p:to x="100000" y="90000"/>
                                    </p:animScale>
                                    <p:animScale>
                                      <p:cBhvr>
                                        <p:cTn id="56" dur="166" decel="50000">
                                          <p:stCondLst>
                                            <p:cond delay="1668"/>
                                          </p:stCondLst>
                                        </p:cTn>
                                        <p:tgtEl>
                                          <p:spTgt spid="3">
                                            <p:txEl>
                                              <p:pRg st="10" end="10"/>
                                            </p:txEl>
                                          </p:spTgt>
                                        </p:tgtEl>
                                      </p:cBhvr>
                                      <p:to x="100000" y="100000"/>
                                    </p:animScale>
                                    <p:animScale>
                                      <p:cBhvr>
                                        <p:cTn id="57" dur="26">
                                          <p:stCondLst>
                                            <p:cond delay="1808"/>
                                          </p:stCondLst>
                                        </p:cTn>
                                        <p:tgtEl>
                                          <p:spTgt spid="3">
                                            <p:txEl>
                                              <p:pRg st="10" end="10"/>
                                            </p:txEl>
                                          </p:spTgt>
                                        </p:tgtEl>
                                      </p:cBhvr>
                                      <p:to x="100000" y="95000"/>
                                    </p:animScale>
                                    <p:animScale>
                                      <p:cBhvr>
                                        <p:cTn id="58" dur="166" decel="50000">
                                          <p:stCondLst>
                                            <p:cond delay="1834"/>
                                          </p:stCondLst>
                                        </p:cTn>
                                        <p:tgtEl>
                                          <p:spTgt spid="3">
                                            <p:txEl>
                                              <p:pRg st="10" end="10"/>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wipe(down)">
                                      <p:cBhvr>
                                        <p:cTn id="68" dur="580">
                                          <p:stCondLst>
                                            <p:cond delay="0"/>
                                          </p:stCondLst>
                                        </p:cTn>
                                        <p:tgtEl>
                                          <p:spTgt spid="3">
                                            <p:txEl>
                                              <p:pRg st="11" end="11"/>
                                            </p:txEl>
                                          </p:spTgt>
                                        </p:tgtEl>
                                      </p:cBhvr>
                                    </p:animEffect>
                                    <p:anim calcmode="lin" valueType="num">
                                      <p:cBhvr>
                                        <p:cTn id="69"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11" end="11"/>
                                            </p:txEl>
                                          </p:spTgt>
                                        </p:tgtEl>
                                      </p:cBhvr>
                                      <p:to x="100000" y="60000"/>
                                    </p:animScale>
                                    <p:animScale>
                                      <p:cBhvr>
                                        <p:cTn id="75" dur="166" decel="50000">
                                          <p:stCondLst>
                                            <p:cond delay="676"/>
                                          </p:stCondLst>
                                        </p:cTn>
                                        <p:tgtEl>
                                          <p:spTgt spid="3">
                                            <p:txEl>
                                              <p:pRg st="11" end="11"/>
                                            </p:txEl>
                                          </p:spTgt>
                                        </p:tgtEl>
                                      </p:cBhvr>
                                      <p:to x="100000" y="100000"/>
                                    </p:animScale>
                                    <p:animScale>
                                      <p:cBhvr>
                                        <p:cTn id="76" dur="26">
                                          <p:stCondLst>
                                            <p:cond delay="1312"/>
                                          </p:stCondLst>
                                        </p:cTn>
                                        <p:tgtEl>
                                          <p:spTgt spid="3">
                                            <p:txEl>
                                              <p:pRg st="11" end="11"/>
                                            </p:txEl>
                                          </p:spTgt>
                                        </p:tgtEl>
                                      </p:cBhvr>
                                      <p:to x="100000" y="80000"/>
                                    </p:animScale>
                                    <p:animScale>
                                      <p:cBhvr>
                                        <p:cTn id="77" dur="166" decel="50000">
                                          <p:stCondLst>
                                            <p:cond delay="1338"/>
                                          </p:stCondLst>
                                        </p:cTn>
                                        <p:tgtEl>
                                          <p:spTgt spid="3">
                                            <p:txEl>
                                              <p:pRg st="11" end="11"/>
                                            </p:txEl>
                                          </p:spTgt>
                                        </p:tgtEl>
                                      </p:cBhvr>
                                      <p:to x="100000" y="100000"/>
                                    </p:animScale>
                                    <p:animScale>
                                      <p:cBhvr>
                                        <p:cTn id="78" dur="26">
                                          <p:stCondLst>
                                            <p:cond delay="1642"/>
                                          </p:stCondLst>
                                        </p:cTn>
                                        <p:tgtEl>
                                          <p:spTgt spid="3">
                                            <p:txEl>
                                              <p:pRg st="11" end="11"/>
                                            </p:txEl>
                                          </p:spTgt>
                                        </p:tgtEl>
                                      </p:cBhvr>
                                      <p:to x="100000" y="90000"/>
                                    </p:animScale>
                                    <p:animScale>
                                      <p:cBhvr>
                                        <p:cTn id="79" dur="166" decel="50000">
                                          <p:stCondLst>
                                            <p:cond delay="1668"/>
                                          </p:stCondLst>
                                        </p:cTn>
                                        <p:tgtEl>
                                          <p:spTgt spid="3">
                                            <p:txEl>
                                              <p:pRg st="11" end="11"/>
                                            </p:txEl>
                                          </p:spTgt>
                                        </p:tgtEl>
                                      </p:cBhvr>
                                      <p:to x="100000" y="100000"/>
                                    </p:animScale>
                                    <p:animScale>
                                      <p:cBhvr>
                                        <p:cTn id="80" dur="26">
                                          <p:stCondLst>
                                            <p:cond delay="1808"/>
                                          </p:stCondLst>
                                        </p:cTn>
                                        <p:tgtEl>
                                          <p:spTgt spid="3">
                                            <p:txEl>
                                              <p:pRg st="11" end="11"/>
                                            </p:txEl>
                                          </p:spTgt>
                                        </p:tgtEl>
                                      </p:cBhvr>
                                      <p:to x="100000" y="95000"/>
                                    </p:animScale>
                                    <p:animScale>
                                      <p:cBhvr>
                                        <p:cTn id="81" dur="166" decel="50000">
                                          <p:stCondLst>
                                            <p:cond delay="1834"/>
                                          </p:stCondLst>
                                        </p:cTn>
                                        <p:tgtEl>
                                          <p:spTgt spid="3">
                                            <p:txEl>
                                              <p:pRg st="11" end="11"/>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wipe(down)">
                                      <p:cBhvr>
                                        <p:cTn id="91" dur="580">
                                          <p:stCondLst>
                                            <p:cond delay="0"/>
                                          </p:stCondLst>
                                        </p:cTn>
                                        <p:tgtEl>
                                          <p:spTgt spid="3">
                                            <p:txEl>
                                              <p:pRg st="12" end="12"/>
                                            </p:txEl>
                                          </p:spTgt>
                                        </p:tgtEl>
                                      </p:cBhvr>
                                    </p:animEffect>
                                    <p:anim calcmode="lin" valueType="num">
                                      <p:cBhvr>
                                        <p:cTn id="92"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12" end="12"/>
                                            </p:txEl>
                                          </p:spTgt>
                                        </p:tgtEl>
                                      </p:cBhvr>
                                      <p:to x="100000" y="60000"/>
                                    </p:animScale>
                                    <p:animScale>
                                      <p:cBhvr>
                                        <p:cTn id="98" dur="166" decel="50000">
                                          <p:stCondLst>
                                            <p:cond delay="676"/>
                                          </p:stCondLst>
                                        </p:cTn>
                                        <p:tgtEl>
                                          <p:spTgt spid="3">
                                            <p:txEl>
                                              <p:pRg st="12" end="12"/>
                                            </p:txEl>
                                          </p:spTgt>
                                        </p:tgtEl>
                                      </p:cBhvr>
                                      <p:to x="100000" y="100000"/>
                                    </p:animScale>
                                    <p:animScale>
                                      <p:cBhvr>
                                        <p:cTn id="99" dur="26">
                                          <p:stCondLst>
                                            <p:cond delay="1312"/>
                                          </p:stCondLst>
                                        </p:cTn>
                                        <p:tgtEl>
                                          <p:spTgt spid="3">
                                            <p:txEl>
                                              <p:pRg st="12" end="12"/>
                                            </p:txEl>
                                          </p:spTgt>
                                        </p:tgtEl>
                                      </p:cBhvr>
                                      <p:to x="100000" y="80000"/>
                                    </p:animScale>
                                    <p:animScale>
                                      <p:cBhvr>
                                        <p:cTn id="100" dur="166" decel="50000">
                                          <p:stCondLst>
                                            <p:cond delay="1338"/>
                                          </p:stCondLst>
                                        </p:cTn>
                                        <p:tgtEl>
                                          <p:spTgt spid="3">
                                            <p:txEl>
                                              <p:pRg st="12" end="12"/>
                                            </p:txEl>
                                          </p:spTgt>
                                        </p:tgtEl>
                                      </p:cBhvr>
                                      <p:to x="100000" y="100000"/>
                                    </p:animScale>
                                    <p:animScale>
                                      <p:cBhvr>
                                        <p:cTn id="101" dur="26">
                                          <p:stCondLst>
                                            <p:cond delay="1642"/>
                                          </p:stCondLst>
                                        </p:cTn>
                                        <p:tgtEl>
                                          <p:spTgt spid="3">
                                            <p:txEl>
                                              <p:pRg st="12" end="12"/>
                                            </p:txEl>
                                          </p:spTgt>
                                        </p:tgtEl>
                                      </p:cBhvr>
                                      <p:to x="100000" y="90000"/>
                                    </p:animScale>
                                    <p:animScale>
                                      <p:cBhvr>
                                        <p:cTn id="102" dur="166" decel="50000">
                                          <p:stCondLst>
                                            <p:cond delay="1668"/>
                                          </p:stCondLst>
                                        </p:cTn>
                                        <p:tgtEl>
                                          <p:spTgt spid="3">
                                            <p:txEl>
                                              <p:pRg st="12" end="12"/>
                                            </p:txEl>
                                          </p:spTgt>
                                        </p:tgtEl>
                                      </p:cBhvr>
                                      <p:to x="100000" y="100000"/>
                                    </p:animScale>
                                    <p:animScale>
                                      <p:cBhvr>
                                        <p:cTn id="103" dur="26">
                                          <p:stCondLst>
                                            <p:cond delay="1808"/>
                                          </p:stCondLst>
                                        </p:cTn>
                                        <p:tgtEl>
                                          <p:spTgt spid="3">
                                            <p:txEl>
                                              <p:pRg st="12" end="12"/>
                                            </p:txEl>
                                          </p:spTgt>
                                        </p:tgtEl>
                                      </p:cBhvr>
                                      <p:to x="100000" y="95000"/>
                                    </p:animScale>
                                    <p:animScale>
                                      <p:cBhvr>
                                        <p:cTn id="104"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404665"/>
            <a:ext cx="8229600" cy="5721500"/>
          </a:xfrm>
        </p:spPr>
        <p:txBody>
          <a:bodyPr/>
          <a:lstStyle/>
          <a:p>
            <a:pPr marL="0" indent="0">
              <a:buNone/>
            </a:pPr>
            <a:r>
              <a:rPr lang="en-US" sz="3200" dirty="0" smtClean="0">
                <a:solidFill>
                  <a:schemeClr val="tx2">
                    <a:lumMod val="60000"/>
                    <a:lumOff val="40000"/>
                  </a:schemeClr>
                </a:solidFill>
                <a:latin typeface="+mn-lt"/>
              </a:rPr>
              <a:t>In the end, the rebellion failed, because it was poorly planned, poorly organized, and the men poorly equipped, while gov’t forces and volunteers were far more numerous. </a:t>
            </a:r>
          </a:p>
          <a:p>
            <a:endParaRPr lang="en-CA" dirty="0">
              <a:solidFill>
                <a:schemeClr val="tx2">
                  <a:lumMod val="60000"/>
                  <a:lumOff val="40000"/>
                </a:schemeClr>
              </a:solidFill>
              <a:latin typeface="+mn-lt"/>
            </a:endParaRPr>
          </a:p>
        </p:txBody>
      </p:sp>
      <p:pic>
        <p:nvPicPr>
          <p:cNvPr id="3074" name="Picture 2" descr="http://www.blogto.com/upload/2012/08/20120804-Montgomery-Rebel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17169"/>
            <a:ext cx="6148167" cy="418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51520" y="332656"/>
            <a:ext cx="8435280" cy="6048671"/>
          </a:xfrm>
        </p:spPr>
        <p:txBody>
          <a:bodyPr>
            <a:normAutofit fontScale="92500" lnSpcReduction="10000"/>
          </a:bodyPr>
          <a:lstStyle/>
          <a:p>
            <a:pPr marL="0" indent="0">
              <a:buNone/>
            </a:pPr>
            <a:r>
              <a:rPr lang="en-US" sz="2800" dirty="0" smtClean="0">
                <a:solidFill>
                  <a:schemeClr val="tx2">
                    <a:lumMod val="60000"/>
                    <a:lumOff val="40000"/>
                  </a:schemeClr>
                </a:solidFill>
                <a:latin typeface="+mn-lt"/>
              </a:rPr>
              <a:t>The rebellion was easily put down with only a few casualties and ended in 1838 after several raids were made into Canada from the U.S. where </a:t>
            </a:r>
          </a:p>
          <a:p>
            <a:pPr marL="0" indent="0">
              <a:buNone/>
            </a:pPr>
            <a:r>
              <a:rPr lang="en-US" sz="2800" dirty="0" smtClean="0">
                <a:solidFill>
                  <a:schemeClr val="tx2">
                    <a:lumMod val="60000"/>
                    <a:lumOff val="40000"/>
                  </a:schemeClr>
                </a:solidFill>
                <a:latin typeface="+mn-lt"/>
              </a:rPr>
              <a:t>Mackenzie had fled.</a:t>
            </a:r>
          </a:p>
          <a:p>
            <a:pPr marL="0" indent="0">
              <a:buNone/>
            </a:pPr>
            <a:endParaRPr lang="en-US" dirty="0" smtClean="0">
              <a:solidFill>
                <a:schemeClr val="tx2">
                  <a:lumMod val="60000"/>
                  <a:lumOff val="40000"/>
                </a:schemeClr>
              </a:solidFill>
              <a:latin typeface="+mn-lt"/>
            </a:endParaRPr>
          </a:p>
          <a:p>
            <a:pPr marL="0" indent="0">
              <a:buNone/>
            </a:pPr>
            <a:endParaRPr lang="en-US" dirty="0">
              <a:solidFill>
                <a:schemeClr val="tx2">
                  <a:lumMod val="60000"/>
                  <a:lumOff val="40000"/>
                </a:schemeClr>
              </a:solidFill>
              <a:latin typeface="+mn-lt"/>
            </a:endParaRPr>
          </a:p>
          <a:p>
            <a:pPr marL="0" indent="0">
              <a:buNone/>
            </a:pPr>
            <a:endParaRPr lang="en-US" dirty="0" smtClean="0">
              <a:solidFill>
                <a:schemeClr val="tx2">
                  <a:lumMod val="60000"/>
                  <a:lumOff val="40000"/>
                </a:schemeClr>
              </a:solidFill>
              <a:latin typeface="+mn-lt"/>
            </a:endParaRPr>
          </a:p>
          <a:p>
            <a:pPr marL="0" indent="0">
              <a:buNone/>
            </a:pPr>
            <a:endParaRPr lang="en-US" dirty="0">
              <a:solidFill>
                <a:schemeClr val="tx2">
                  <a:lumMod val="60000"/>
                  <a:lumOff val="40000"/>
                </a:schemeClr>
              </a:solidFill>
              <a:latin typeface="+mn-lt"/>
            </a:endParaRPr>
          </a:p>
          <a:p>
            <a:pPr marL="0" indent="0">
              <a:buNone/>
            </a:pPr>
            <a:endParaRPr lang="en-US" dirty="0" smtClean="0">
              <a:solidFill>
                <a:schemeClr val="tx2">
                  <a:lumMod val="60000"/>
                  <a:lumOff val="40000"/>
                </a:schemeClr>
              </a:solidFill>
              <a:latin typeface="+mn-lt"/>
            </a:endParaRPr>
          </a:p>
          <a:p>
            <a:pPr marL="0" indent="0">
              <a:buNone/>
            </a:pPr>
            <a:r>
              <a:rPr lang="en-CA" sz="2800" dirty="0">
                <a:solidFill>
                  <a:schemeClr val="tx2">
                    <a:lumMod val="60000"/>
                    <a:lumOff val="40000"/>
                  </a:schemeClr>
                </a:solidFill>
                <a:latin typeface="+mn-lt"/>
              </a:rPr>
              <a:t>Proclamation posted on </a:t>
            </a:r>
            <a:endParaRPr lang="en-CA" sz="2800" dirty="0" smtClean="0">
              <a:solidFill>
                <a:schemeClr val="tx2">
                  <a:lumMod val="60000"/>
                  <a:lumOff val="40000"/>
                </a:schemeClr>
              </a:solidFill>
              <a:latin typeface="+mn-lt"/>
            </a:endParaRPr>
          </a:p>
          <a:p>
            <a:pPr marL="0" indent="0">
              <a:buNone/>
            </a:pPr>
            <a:r>
              <a:rPr lang="en-CA" sz="2800" dirty="0" smtClean="0">
                <a:solidFill>
                  <a:schemeClr val="tx2">
                    <a:lumMod val="60000"/>
                    <a:lumOff val="40000"/>
                  </a:schemeClr>
                </a:solidFill>
                <a:latin typeface="+mn-lt"/>
              </a:rPr>
              <a:t>December </a:t>
            </a:r>
            <a:r>
              <a:rPr lang="en-CA" sz="2800" dirty="0">
                <a:solidFill>
                  <a:schemeClr val="tx2">
                    <a:lumMod val="60000"/>
                    <a:lumOff val="40000"/>
                  </a:schemeClr>
                </a:solidFill>
                <a:latin typeface="+mn-lt"/>
              </a:rPr>
              <a:t>7, 1837 offering </a:t>
            </a:r>
            <a:r>
              <a:rPr lang="en-CA" sz="2800" dirty="0" smtClean="0">
                <a:solidFill>
                  <a:schemeClr val="tx2">
                    <a:lumMod val="60000"/>
                    <a:lumOff val="40000"/>
                  </a:schemeClr>
                </a:solidFill>
                <a:latin typeface="+mn-lt"/>
              </a:rPr>
              <a:t>a</a:t>
            </a:r>
          </a:p>
          <a:p>
            <a:pPr marL="0" indent="0">
              <a:buNone/>
            </a:pPr>
            <a:r>
              <a:rPr lang="en-CA" sz="2800" dirty="0" smtClean="0">
                <a:solidFill>
                  <a:schemeClr val="tx2">
                    <a:lumMod val="60000"/>
                    <a:lumOff val="40000"/>
                  </a:schemeClr>
                </a:solidFill>
                <a:latin typeface="+mn-lt"/>
              </a:rPr>
              <a:t> </a:t>
            </a:r>
            <a:r>
              <a:rPr lang="en-CA" sz="2800" dirty="0">
                <a:solidFill>
                  <a:schemeClr val="tx2">
                    <a:lumMod val="60000"/>
                    <a:lumOff val="40000"/>
                  </a:schemeClr>
                </a:solidFill>
                <a:latin typeface="+mn-lt"/>
              </a:rPr>
              <a:t>reward of one thousand </a:t>
            </a:r>
            <a:r>
              <a:rPr lang="en-CA" sz="2800" dirty="0" smtClean="0">
                <a:solidFill>
                  <a:schemeClr val="tx2">
                    <a:lumMod val="60000"/>
                    <a:lumOff val="40000"/>
                  </a:schemeClr>
                </a:solidFill>
                <a:latin typeface="+mn-lt"/>
              </a:rPr>
              <a:t>pounds</a:t>
            </a:r>
          </a:p>
          <a:p>
            <a:pPr marL="0" indent="0">
              <a:buNone/>
            </a:pPr>
            <a:r>
              <a:rPr lang="en-CA" sz="2800" dirty="0" smtClean="0">
                <a:solidFill>
                  <a:schemeClr val="tx2">
                    <a:lumMod val="60000"/>
                    <a:lumOff val="40000"/>
                  </a:schemeClr>
                </a:solidFill>
                <a:latin typeface="+mn-lt"/>
              </a:rPr>
              <a:t> </a:t>
            </a:r>
            <a:r>
              <a:rPr lang="en-CA" sz="2800" dirty="0">
                <a:solidFill>
                  <a:schemeClr val="tx2">
                    <a:lumMod val="60000"/>
                    <a:lumOff val="40000"/>
                  </a:schemeClr>
                </a:solidFill>
                <a:latin typeface="+mn-lt"/>
              </a:rPr>
              <a:t>for the capture of William Lyon </a:t>
            </a:r>
            <a:endParaRPr lang="en-CA" sz="2800" dirty="0" smtClean="0">
              <a:solidFill>
                <a:schemeClr val="tx2">
                  <a:lumMod val="60000"/>
                  <a:lumOff val="40000"/>
                </a:schemeClr>
              </a:solidFill>
              <a:latin typeface="+mn-lt"/>
            </a:endParaRPr>
          </a:p>
          <a:p>
            <a:pPr marL="0" indent="0">
              <a:buNone/>
            </a:pPr>
            <a:r>
              <a:rPr lang="en-CA" sz="2800" dirty="0" smtClean="0">
                <a:solidFill>
                  <a:schemeClr val="tx2">
                    <a:lumMod val="60000"/>
                    <a:lumOff val="40000"/>
                  </a:schemeClr>
                </a:solidFill>
                <a:latin typeface="+mn-lt"/>
              </a:rPr>
              <a:t>Mackenzie</a:t>
            </a:r>
            <a:r>
              <a:rPr lang="en-CA" sz="2800" dirty="0">
                <a:solidFill>
                  <a:schemeClr val="tx2">
                    <a:lumMod val="60000"/>
                    <a:lumOff val="40000"/>
                  </a:schemeClr>
                </a:solidFill>
                <a:latin typeface="+mn-lt"/>
              </a:rPr>
              <a:t>.</a:t>
            </a:r>
            <a:endParaRPr lang="en-US" sz="2800" dirty="0">
              <a:solidFill>
                <a:schemeClr val="tx2">
                  <a:lumMod val="60000"/>
                  <a:lumOff val="40000"/>
                </a:schemeClr>
              </a:solidFill>
              <a:latin typeface="+mn-lt"/>
            </a:endParaRPr>
          </a:p>
        </p:txBody>
      </p:sp>
      <p:pic>
        <p:nvPicPr>
          <p:cNvPr id="4098" name="Picture 2" descr="http://upload.wikimedia.org/wikipedia/commons/2/26/1837_Proclam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534394"/>
            <a:ext cx="2880320" cy="527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6792"/>
          </a:xfrm>
        </p:spPr>
        <p:txBody>
          <a:bodyPr/>
          <a:lstStyle/>
          <a:p>
            <a:r>
              <a:rPr lang="en-US" sz="4400" dirty="0" smtClean="0"/>
              <a:t>What happened after the two rebellions?</a:t>
            </a:r>
            <a:endParaRPr lang="en-CA" sz="4400" dirty="0"/>
          </a:p>
        </p:txBody>
      </p:sp>
      <p:sp>
        <p:nvSpPr>
          <p:cNvPr id="3" name="Content Placeholder 2"/>
          <p:cNvSpPr>
            <a:spLocks noGrp="1"/>
          </p:cNvSpPr>
          <p:nvPr>
            <p:ph idx="1"/>
          </p:nvPr>
        </p:nvSpPr>
        <p:spPr>
          <a:xfrm>
            <a:off x="457200" y="1600201"/>
            <a:ext cx="8229600" cy="5257799"/>
          </a:xfrm>
        </p:spPr>
        <p:txBody>
          <a:bodyPr>
            <a:normAutofit/>
          </a:bodyPr>
          <a:lstStyle/>
          <a:p>
            <a:pPr marL="0" indent="0">
              <a:buNone/>
            </a:pPr>
            <a:r>
              <a:rPr lang="en-US" dirty="0" smtClean="0">
                <a:solidFill>
                  <a:schemeClr val="tx2">
                    <a:lumMod val="60000"/>
                    <a:lumOff val="40000"/>
                  </a:schemeClr>
                </a:solidFill>
                <a:latin typeface="+mn-lt"/>
              </a:rPr>
              <a:t>The result of the rebellions was that </a:t>
            </a:r>
            <a:r>
              <a:rPr lang="en-US" b="1" dirty="0">
                <a:solidFill>
                  <a:schemeClr val="tx2">
                    <a:lumMod val="60000"/>
                    <a:lumOff val="40000"/>
                  </a:schemeClr>
                </a:solidFill>
                <a:latin typeface="+mn-lt"/>
              </a:rPr>
              <a:t>radical </a:t>
            </a:r>
            <a:r>
              <a:rPr lang="en-US" dirty="0">
                <a:solidFill>
                  <a:schemeClr val="tx2">
                    <a:lumMod val="60000"/>
                    <a:lumOff val="40000"/>
                  </a:schemeClr>
                </a:solidFill>
                <a:latin typeface="+mn-lt"/>
              </a:rPr>
              <a:t>reformers in both Upper and Lower Canada lost </a:t>
            </a:r>
            <a:r>
              <a:rPr lang="en-US" dirty="0" smtClean="0">
                <a:solidFill>
                  <a:schemeClr val="tx2">
                    <a:lumMod val="60000"/>
                    <a:lumOff val="40000"/>
                  </a:schemeClr>
                </a:solidFill>
                <a:latin typeface="+mn-lt"/>
              </a:rPr>
              <a:t>public support, and more </a:t>
            </a:r>
            <a:r>
              <a:rPr lang="en-US" b="1" dirty="0" smtClean="0">
                <a:solidFill>
                  <a:schemeClr val="tx2">
                    <a:lumMod val="60000"/>
                    <a:lumOff val="40000"/>
                  </a:schemeClr>
                </a:solidFill>
                <a:latin typeface="+mn-lt"/>
              </a:rPr>
              <a:t>moderate</a:t>
            </a:r>
            <a:r>
              <a:rPr lang="en-US" dirty="0" smtClean="0">
                <a:solidFill>
                  <a:schemeClr val="tx2">
                    <a:lumMod val="60000"/>
                    <a:lumOff val="40000"/>
                  </a:schemeClr>
                </a:solidFill>
                <a:latin typeface="+mn-lt"/>
              </a:rPr>
              <a:t> reformers, such as Robert </a:t>
            </a:r>
            <a:r>
              <a:rPr lang="en-US" b="1" dirty="0" smtClean="0">
                <a:solidFill>
                  <a:schemeClr val="tx2">
                    <a:lumMod val="60000"/>
                    <a:lumOff val="40000"/>
                  </a:schemeClr>
                </a:solidFill>
                <a:latin typeface="+mn-lt"/>
              </a:rPr>
              <a:t>Baldwin </a:t>
            </a:r>
            <a:r>
              <a:rPr lang="en-US" dirty="0" smtClean="0">
                <a:solidFill>
                  <a:schemeClr val="tx2">
                    <a:lumMod val="60000"/>
                    <a:lumOff val="40000"/>
                  </a:schemeClr>
                </a:solidFill>
                <a:latin typeface="+mn-lt"/>
              </a:rPr>
              <a:t>(from U. Can) and Louis-</a:t>
            </a:r>
            <a:r>
              <a:rPr lang="en-US" dirty="0" err="1" smtClean="0">
                <a:solidFill>
                  <a:schemeClr val="tx2">
                    <a:lumMod val="60000"/>
                    <a:lumOff val="40000"/>
                  </a:schemeClr>
                </a:solidFill>
                <a:latin typeface="+mn-lt"/>
              </a:rPr>
              <a:t>Hippolyte</a:t>
            </a:r>
            <a:r>
              <a:rPr lang="en-US" dirty="0" smtClean="0">
                <a:solidFill>
                  <a:schemeClr val="tx2">
                    <a:lumMod val="60000"/>
                    <a:lumOff val="40000"/>
                  </a:schemeClr>
                </a:solidFill>
                <a:latin typeface="+mn-lt"/>
              </a:rPr>
              <a:t> </a:t>
            </a:r>
            <a:r>
              <a:rPr lang="en-US" b="1" dirty="0" err="1" smtClean="0">
                <a:solidFill>
                  <a:schemeClr val="tx2">
                    <a:lumMod val="60000"/>
                    <a:lumOff val="40000"/>
                  </a:schemeClr>
                </a:solidFill>
                <a:latin typeface="+mn-lt"/>
              </a:rPr>
              <a:t>LaFontaine</a:t>
            </a:r>
            <a:r>
              <a:rPr lang="en-US" dirty="0" smtClean="0">
                <a:solidFill>
                  <a:schemeClr val="tx2">
                    <a:lumMod val="60000"/>
                    <a:lumOff val="40000"/>
                  </a:schemeClr>
                </a:solidFill>
                <a:latin typeface="+mn-lt"/>
              </a:rPr>
              <a:t> (from L. Can), took the lead in the fight to reform government</a:t>
            </a:r>
            <a:r>
              <a:rPr lang="en-US" dirty="0" smtClean="0">
                <a:latin typeface="+mn-lt"/>
              </a:rPr>
              <a:t>.</a:t>
            </a:r>
          </a:p>
          <a:p>
            <a:pPr marL="0" indent="0">
              <a:buNone/>
            </a:pPr>
            <a:endParaRPr lang="en-US" b="1" dirty="0">
              <a:latin typeface="+mn-lt"/>
            </a:endParaRPr>
          </a:p>
          <a:p>
            <a:pPr marL="0" indent="0">
              <a:buNone/>
            </a:pPr>
            <a:endParaRPr lang="en-US" b="1" dirty="0" smtClean="0">
              <a:latin typeface="+mn-lt"/>
            </a:endParaRPr>
          </a:p>
          <a:p>
            <a:pPr marL="0" indent="0">
              <a:buNone/>
            </a:pPr>
            <a:endParaRPr lang="en-US" b="1" dirty="0">
              <a:latin typeface="+mn-lt"/>
            </a:endParaRPr>
          </a:p>
          <a:p>
            <a:pPr marL="0" indent="0">
              <a:buNone/>
            </a:pPr>
            <a:endParaRPr lang="en-US" b="1" dirty="0" smtClean="0">
              <a:latin typeface="+mn-lt"/>
            </a:endParaRPr>
          </a:p>
          <a:p>
            <a:pPr marL="0" indent="0">
              <a:buNone/>
            </a:pPr>
            <a:endParaRPr lang="en-US" b="1" dirty="0">
              <a:latin typeface="+mn-lt"/>
            </a:endParaRPr>
          </a:p>
          <a:p>
            <a:pPr marL="0" indent="0">
              <a:buNone/>
            </a:pPr>
            <a:endParaRPr lang="en-US" b="1" dirty="0" smtClean="0">
              <a:solidFill>
                <a:schemeClr val="tx2">
                  <a:lumMod val="60000"/>
                  <a:lumOff val="40000"/>
                </a:schemeClr>
              </a:solidFill>
              <a:latin typeface="+mn-lt"/>
            </a:endParaRPr>
          </a:p>
          <a:p>
            <a:pPr marL="0" indent="0">
              <a:buNone/>
            </a:pPr>
            <a:r>
              <a:rPr lang="en-US" b="1" dirty="0" smtClean="0">
                <a:solidFill>
                  <a:schemeClr val="tx2">
                    <a:lumMod val="60000"/>
                    <a:lumOff val="40000"/>
                  </a:schemeClr>
                </a:solidFill>
                <a:latin typeface="+mn-lt"/>
              </a:rPr>
              <a:t>  Baldwin       </a:t>
            </a:r>
            <a:r>
              <a:rPr lang="en-US" sz="2000" b="1" dirty="0" smtClean="0">
                <a:solidFill>
                  <a:schemeClr val="tx2">
                    <a:lumMod val="60000"/>
                    <a:lumOff val="40000"/>
                  </a:schemeClr>
                </a:solidFill>
                <a:latin typeface="+mn-lt"/>
              </a:rPr>
              <a:t>Statue of the two on Parliament Hill </a:t>
            </a:r>
            <a:r>
              <a:rPr lang="en-US" b="1" dirty="0" smtClean="0">
                <a:solidFill>
                  <a:schemeClr val="tx2">
                    <a:lumMod val="60000"/>
                    <a:lumOff val="40000"/>
                  </a:schemeClr>
                </a:solidFill>
                <a:latin typeface="+mn-lt"/>
              </a:rPr>
              <a:t>  </a:t>
            </a:r>
            <a:r>
              <a:rPr lang="en-US" b="1" dirty="0" err="1" smtClean="0">
                <a:solidFill>
                  <a:schemeClr val="tx2">
                    <a:lumMod val="60000"/>
                    <a:lumOff val="40000"/>
                  </a:schemeClr>
                </a:solidFill>
                <a:latin typeface="+mn-lt"/>
              </a:rPr>
              <a:t>LaFontaine</a:t>
            </a:r>
            <a:endParaRPr lang="en-CA" b="1" dirty="0">
              <a:solidFill>
                <a:schemeClr val="tx2">
                  <a:lumMod val="60000"/>
                  <a:lumOff val="40000"/>
                </a:schemeClr>
              </a:solidFill>
              <a:latin typeface="+mn-lt"/>
            </a:endParaRPr>
          </a:p>
          <a:p>
            <a:endParaRPr lang="en-CA" dirty="0"/>
          </a:p>
        </p:txBody>
      </p:sp>
      <p:pic>
        <p:nvPicPr>
          <p:cNvPr id="5122" name="Picture 2" descr="RobertBaldwin2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73016"/>
            <a:ext cx="20955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thumb/5/58/Louis-Hyppolite_Lafontaine.jpg/220px-Louis-Hyppolite_Lafontain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3680081"/>
            <a:ext cx="1881586" cy="238619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File:Statue of Baldwin and Lafontain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3816212"/>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6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5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476673"/>
            <a:ext cx="8229600" cy="2520279"/>
          </a:xfrm>
        </p:spPr>
        <p:txBody>
          <a:bodyPr>
            <a:normAutofit fontScale="85000" lnSpcReduction="20000"/>
          </a:bodyPr>
          <a:lstStyle/>
          <a:p>
            <a:pPr marL="0" indent="0" algn="ctr">
              <a:buNone/>
            </a:pPr>
            <a:r>
              <a:rPr lang="en-US" sz="6600" dirty="0" smtClean="0">
                <a:solidFill>
                  <a:schemeClr val="tx2">
                    <a:lumMod val="60000"/>
                    <a:lumOff val="40000"/>
                  </a:schemeClr>
                </a:solidFill>
                <a:latin typeface="+mn-lt"/>
              </a:rPr>
              <a:t>END OF </a:t>
            </a:r>
          </a:p>
          <a:p>
            <a:pPr marL="0" indent="0" algn="ctr">
              <a:buNone/>
            </a:pPr>
            <a:r>
              <a:rPr lang="en-US" sz="6600" dirty="0" smtClean="0">
                <a:solidFill>
                  <a:schemeClr val="tx2">
                    <a:lumMod val="60000"/>
                    <a:lumOff val="40000"/>
                  </a:schemeClr>
                </a:solidFill>
                <a:latin typeface="+mn-lt"/>
              </a:rPr>
              <a:t>UNIT</a:t>
            </a:r>
          </a:p>
          <a:p>
            <a:pPr marL="0" indent="0" algn="ctr">
              <a:buNone/>
            </a:pPr>
            <a:r>
              <a:rPr lang="en-US" sz="6600" dirty="0" smtClean="0">
                <a:solidFill>
                  <a:schemeClr val="tx2">
                    <a:lumMod val="60000"/>
                    <a:lumOff val="40000"/>
                  </a:schemeClr>
                </a:solidFill>
                <a:latin typeface="+mn-lt"/>
              </a:rPr>
              <a:t> 4A NOTES</a:t>
            </a:r>
            <a:endParaRPr lang="en-CA" sz="6600" dirty="0">
              <a:solidFill>
                <a:schemeClr val="tx2">
                  <a:lumMod val="60000"/>
                  <a:lumOff val="40000"/>
                </a:schemeClr>
              </a:solidFill>
              <a:latin typeface="+mn-lt"/>
            </a:endParaRPr>
          </a:p>
        </p:txBody>
      </p:sp>
      <p:pic>
        <p:nvPicPr>
          <p:cNvPr id="9218" name="Picture 2" descr="http://scienceblogs.com/startswithabang/files/2011/07/fireworks11.jpe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877"/>
          <a:stretch/>
        </p:blipFill>
        <p:spPr bwMode="auto">
          <a:xfrm>
            <a:off x="1475656" y="2996952"/>
            <a:ext cx="5800725" cy="376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2000"/>
                                        <p:tgtEl>
                                          <p:spTgt spid="9218"/>
                                        </p:tgtEl>
                                      </p:cBhvr>
                                    </p:animEffect>
                                    <p:anim calcmode="lin" valueType="num">
                                      <p:cBhvr>
                                        <p:cTn id="19" dur="2000" fill="hold"/>
                                        <p:tgtEl>
                                          <p:spTgt spid="9218"/>
                                        </p:tgtEl>
                                        <p:attrNameLst>
                                          <p:attrName>ppt_w</p:attrName>
                                        </p:attrNameLst>
                                      </p:cBhvr>
                                      <p:tavLst>
                                        <p:tav tm="0" fmla="#ppt_w*sin(2.5*pi*$)">
                                          <p:val>
                                            <p:fltVal val="0"/>
                                          </p:val>
                                        </p:tav>
                                        <p:tav tm="100000">
                                          <p:val>
                                            <p:fltVal val="1"/>
                                          </p:val>
                                        </p:tav>
                                      </p:tavLst>
                                    </p:anim>
                                    <p:anim calcmode="lin" valueType="num">
                                      <p:cBhvr>
                                        <p:cTn id="20" dur="20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did so many British people immigrate?</a:t>
            </a:r>
            <a:endParaRPr lang="en-CA" dirty="0"/>
          </a:p>
        </p:txBody>
      </p:sp>
      <p:sp>
        <p:nvSpPr>
          <p:cNvPr id="3" name="Content Placeholder 2"/>
          <p:cNvSpPr>
            <a:spLocks noGrp="1"/>
          </p:cNvSpPr>
          <p:nvPr>
            <p:ph idx="1"/>
          </p:nvPr>
        </p:nvSpPr>
        <p:spPr>
          <a:xfrm>
            <a:off x="457200" y="2132857"/>
            <a:ext cx="8229600" cy="3993307"/>
          </a:xfrm>
        </p:spPr>
        <p:txBody>
          <a:bodyPr/>
          <a:lstStyle/>
          <a:p>
            <a:pPr marL="0" indent="0" algn="ctr">
              <a:buNone/>
            </a:pPr>
            <a:r>
              <a:rPr lang="en-US" sz="3200" dirty="0" smtClean="0">
                <a:latin typeface="Baskerville Old Face" pitchFamily="18" charset="0"/>
              </a:rPr>
              <a:t>Most immigrated to Upper and Lower Canada or the Maritimes because of</a:t>
            </a:r>
          </a:p>
          <a:p>
            <a:pPr marL="0" indent="0" algn="ctr">
              <a:buNone/>
            </a:pPr>
            <a:r>
              <a:rPr lang="en-US" sz="9600" dirty="0" smtClean="0">
                <a:solidFill>
                  <a:srgbClr val="FF0000"/>
                </a:solidFill>
                <a:latin typeface="Baskerville Old Face" pitchFamily="18" charset="0"/>
              </a:rPr>
              <a:t>POVERTY</a:t>
            </a:r>
          </a:p>
          <a:p>
            <a:pPr marL="0" indent="0" algn="ctr">
              <a:buNone/>
            </a:pPr>
            <a:r>
              <a:rPr lang="en-US" dirty="0" smtClean="0">
                <a:latin typeface="Baskerville Old Face" pitchFamily="18" charset="0"/>
              </a:rPr>
              <a:t>or, at least for economic reasons!</a:t>
            </a:r>
            <a:endParaRPr lang="en-CA" dirty="0">
              <a:latin typeface="Baskerville Old Face" pitchFamily="18" charset="0"/>
            </a:endParaRPr>
          </a:p>
        </p:txBody>
      </p:sp>
    </p:spTree>
    <p:extLst>
      <p:ext uri="{BB962C8B-B14F-4D97-AF65-F5344CB8AC3E}">
        <p14:creationId xmlns:p14="http://schemas.microsoft.com/office/powerpoint/2010/main" val="397431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sz="3600" dirty="0" smtClean="0"/>
              <a:t>What caused such poverty in Britain?</a:t>
            </a:r>
            <a:endParaRPr lang="en-CA" sz="3600" dirty="0"/>
          </a:p>
        </p:txBody>
      </p:sp>
      <p:sp>
        <p:nvSpPr>
          <p:cNvPr id="3" name="Content Placeholder 2"/>
          <p:cNvSpPr>
            <a:spLocks noGrp="1"/>
          </p:cNvSpPr>
          <p:nvPr>
            <p:ph idx="1"/>
          </p:nvPr>
        </p:nvSpPr>
        <p:spPr>
          <a:xfrm>
            <a:off x="457200" y="980729"/>
            <a:ext cx="8229600" cy="5145435"/>
          </a:xfrm>
        </p:spPr>
        <p:txBody>
          <a:bodyPr>
            <a:normAutofit lnSpcReduction="10000"/>
          </a:bodyPr>
          <a:lstStyle/>
          <a:p>
            <a:r>
              <a:rPr lang="en-US" dirty="0" smtClean="0">
                <a:solidFill>
                  <a:srgbClr val="C00000"/>
                </a:solidFill>
                <a:latin typeface="Baskerville Old Face" pitchFamily="18" charset="0"/>
              </a:rPr>
              <a:t>The Industrial Revolution: human </a:t>
            </a:r>
            <a:r>
              <a:rPr lang="en-US" dirty="0" err="1" smtClean="0">
                <a:solidFill>
                  <a:srgbClr val="C00000"/>
                </a:solidFill>
                <a:latin typeface="Baskerville Old Face" pitchFamily="18" charset="0"/>
              </a:rPr>
              <a:t>labour</a:t>
            </a:r>
            <a:r>
              <a:rPr lang="en-US" dirty="0" smtClean="0">
                <a:solidFill>
                  <a:srgbClr val="C00000"/>
                </a:solidFill>
                <a:latin typeface="Baskerville Old Face" pitchFamily="18" charset="0"/>
              </a:rPr>
              <a:t> </a:t>
            </a:r>
          </a:p>
          <a:p>
            <a:pPr marL="0" indent="0">
              <a:buNone/>
            </a:pPr>
            <a:r>
              <a:rPr lang="en-US" dirty="0" smtClean="0">
                <a:solidFill>
                  <a:srgbClr val="C00000"/>
                </a:solidFill>
                <a:latin typeface="Baskerville Old Face" pitchFamily="18" charset="0"/>
              </a:rPr>
              <a:t>was replaced with machine </a:t>
            </a:r>
            <a:r>
              <a:rPr lang="en-US" dirty="0" err="1" smtClean="0">
                <a:solidFill>
                  <a:srgbClr val="C00000"/>
                </a:solidFill>
                <a:latin typeface="Baskerville Old Face" pitchFamily="18" charset="0"/>
              </a:rPr>
              <a:t>labour</a:t>
            </a:r>
            <a:r>
              <a:rPr lang="en-US" dirty="0" smtClean="0">
                <a:solidFill>
                  <a:srgbClr val="C00000"/>
                </a:solidFill>
                <a:latin typeface="Baskerville Old Face" pitchFamily="18" charset="0"/>
              </a:rPr>
              <a:t>, therefore</a:t>
            </a:r>
          </a:p>
          <a:p>
            <a:pPr marL="0" indent="0">
              <a:buNone/>
            </a:pPr>
            <a:r>
              <a:rPr lang="en-US" dirty="0" smtClean="0">
                <a:solidFill>
                  <a:srgbClr val="C00000"/>
                </a:solidFill>
                <a:latin typeface="Baskerville Old Face" pitchFamily="18" charset="0"/>
              </a:rPr>
              <a:t> people lost their jobs.</a:t>
            </a:r>
          </a:p>
          <a:p>
            <a:pPr marL="0" indent="0">
              <a:buNone/>
            </a:pPr>
            <a:r>
              <a:rPr lang="en-US" dirty="0" smtClean="0">
                <a:solidFill>
                  <a:srgbClr val="C00000"/>
                </a:solidFill>
                <a:latin typeface="Baskerville Old Face" pitchFamily="18" charset="0"/>
              </a:rPr>
              <a:t>                                                                                  </a:t>
            </a:r>
            <a:r>
              <a:rPr lang="en-US" sz="2000" dirty="0" smtClean="0">
                <a:solidFill>
                  <a:schemeClr val="bg1">
                    <a:lumMod val="50000"/>
                  </a:schemeClr>
                </a:solidFill>
                <a:latin typeface="Baskerville Old Face" pitchFamily="18" charset="0"/>
              </a:rPr>
              <a:t>Steam Engine</a:t>
            </a:r>
            <a:endParaRPr lang="en-US" dirty="0" smtClean="0">
              <a:solidFill>
                <a:schemeClr val="bg1">
                  <a:lumMod val="50000"/>
                </a:schemeClr>
              </a:solidFill>
              <a:latin typeface="Baskerville Old Face" pitchFamily="18" charset="0"/>
            </a:endParaRPr>
          </a:p>
          <a:p>
            <a:r>
              <a:rPr lang="en-US" dirty="0" smtClean="0">
                <a:solidFill>
                  <a:srgbClr val="C00000"/>
                </a:solidFill>
                <a:latin typeface="Baskerville Old Face" pitchFamily="18" charset="0"/>
              </a:rPr>
              <a:t>The end of the Napoleonic Wars</a:t>
            </a:r>
          </a:p>
          <a:p>
            <a:pPr marL="0" indent="0">
              <a:buNone/>
            </a:pPr>
            <a:r>
              <a:rPr lang="en-US" dirty="0" smtClean="0">
                <a:solidFill>
                  <a:srgbClr val="C00000"/>
                </a:solidFill>
                <a:latin typeface="Baskerville Old Face" pitchFamily="18" charset="0"/>
              </a:rPr>
              <a:t> brought economic depression and</a:t>
            </a:r>
          </a:p>
          <a:p>
            <a:pPr marL="0" indent="0">
              <a:buNone/>
            </a:pPr>
            <a:r>
              <a:rPr lang="en-US" dirty="0" smtClean="0">
                <a:solidFill>
                  <a:srgbClr val="C00000"/>
                </a:solidFill>
                <a:latin typeface="Baskerville Old Face" pitchFamily="18" charset="0"/>
              </a:rPr>
              <a:t> unemployment.</a:t>
            </a:r>
          </a:p>
          <a:p>
            <a:endParaRPr lang="en-US" dirty="0">
              <a:solidFill>
                <a:srgbClr val="C00000"/>
              </a:solidFill>
              <a:latin typeface="Baskerville Old Face" pitchFamily="18" charset="0"/>
            </a:endParaRPr>
          </a:p>
          <a:p>
            <a:endParaRPr lang="en-US" dirty="0" smtClean="0">
              <a:solidFill>
                <a:srgbClr val="C00000"/>
              </a:solidFill>
              <a:latin typeface="Baskerville Old Face" pitchFamily="18" charset="0"/>
            </a:endParaRPr>
          </a:p>
          <a:p>
            <a:pPr marL="0" indent="0">
              <a:buNone/>
            </a:pPr>
            <a:r>
              <a:rPr lang="en-US" dirty="0" smtClean="0">
                <a:solidFill>
                  <a:srgbClr val="C00000"/>
                </a:solidFill>
                <a:latin typeface="Baskerville Old Face" pitchFamily="18" charset="0"/>
              </a:rPr>
              <a:t>                      </a:t>
            </a:r>
            <a:r>
              <a:rPr lang="en-US" sz="2000" dirty="0" smtClean="0">
                <a:solidFill>
                  <a:srgbClr val="C00000"/>
                </a:solidFill>
                <a:latin typeface="Baskerville Old Face" pitchFamily="18" charset="0"/>
              </a:rPr>
              <a:t>                                                     </a:t>
            </a:r>
            <a:r>
              <a:rPr lang="en-US" sz="2000" dirty="0" smtClean="0">
                <a:solidFill>
                  <a:schemeClr val="bg1">
                    <a:lumMod val="50000"/>
                  </a:schemeClr>
                </a:solidFill>
                <a:latin typeface="Baskerville Old Face" pitchFamily="18" charset="0"/>
              </a:rPr>
              <a:t>The Battle of Waterloo</a:t>
            </a:r>
            <a:endParaRPr lang="en-US" dirty="0" smtClean="0">
              <a:solidFill>
                <a:srgbClr val="C00000"/>
              </a:solidFill>
              <a:latin typeface="Baskerville Old Face" pitchFamily="18" charset="0"/>
            </a:endParaRPr>
          </a:p>
          <a:p>
            <a:pPr marL="0" indent="0">
              <a:buNone/>
            </a:pPr>
            <a:endParaRPr lang="en-US" dirty="0" smtClean="0">
              <a:solidFill>
                <a:srgbClr val="C00000"/>
              </a:solidFill>
              <a:latin typeface="Baskerville Old Face" pitchFamily="18" charset="0"/>
            </a:endParaRPr>
          </a:p>
          <a:p>
            <a:r>
              <a:rPr lang="en-US" dirty="0" smtClean="0">
                <a:solidFill>
                  <a:srgbClr val="C00000"/>
                </a:solidFill>
                <a:latin typeface="Baskerville Old Face" pitchFamily="18" charset="0"/>
              </a:rPr>
              <a:t>A POTATO famine in Ireland</a:t>
            </a:r>
            <a:endParaRPr lang="en-CA" dirty="0">
              <a:solidFill>
                <a:srgbClr val="C00000"/>
              </a:solidFill>
              <a:latin typeface="Baskerville Old Face" pitchFamily="18" charset="0"/>
            </a:endParaRPr>
          </a:p>
        </p:txBody>
      </p:sp>
      <p:pic>
        <p:nvPicPr>
          <p:cNvPr id="1026" name="Picture 2" descr="http://t2.gstatic.com/images?q=tbn:ANd9GcR4-EmNr6mDLo7NrURUZC1w81QluvMHOxqk-CbfASBbc12noun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7" y="692697"/>
            <a:ext cx="2065475" cy="1575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Batalla de Waterl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36912"/>
            <a:ext cx="3240360" cy="2015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3.gstatic.com/images?q=tbn:ANd9GcRmEHTGBlXx_L70JXyDVpDdqbfLAVDc4c_Vx-YjCV0euq6XFu-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169" y="5229201"/>
            <a:ext cx="17430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circle(in)">
                                      <p:cBhvr>
                                        <p:cTn id="39" dur="2000"/>
                                        <p:tgtEl>
                                          <p:spTgt spid="102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30"/>
                                        </p:tgtEl>
                                        <p:attrNameLst>
                                          <p:attrName>style.visibility</p:attrName>
                                        </p:attrNameLst>
                                      </p:cBhvr>
                                      <p:to>
                                        <p:strVal val="visible"/>
                                      </p:to>
                                    </p:set>
                                    <p:animEffect transition="in" filter="circle(in)">
                                      <p:cBhvr>
                                        <p:cTn id="66" dur="2000"/>
                                        <p:tgtEl>
                                          <p:spTgt spid="103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US" dirty="0" smtClean="0"/>
              <a:t>And also…</a:t>
            </a:r>
            <a:endParaRPr lang="en-CA" dirty="0"/>
          </a:p>
        </p:txBody>
      </p:sp>
      <p:sp>
        <p:nvSpPr>
          <p:cNvPr id="3" name="Content Placeholder 2"/>
          <p:cNvSpPr>
            <a:spLocks noGrp="1"/>
          </p:cNvSpPr>
          <p:nvPr>
            <p:ph idx="1"/>
          </p:nvPr>
        </p:nvSpPr>
        <p:spPr>
          <a:xfrm>
            <a:off x="457200" y="908721"/>
            <a:ext cx="8229600" cy="4896544"/>
          </a:xfrm>
        </p:spPr>
        <p:txBody>
          <a:bodyPr/>
          <a:lstStyle/>
          <a:p>
            <a:r>
              <a:rPr lang="en-US" dirty="0" smtClean="0">
                <a:solidFill>
                  <a:srgbClr val="C00000"/>
                </a:solidFill>
                <a:latin typeface="Baskerville Old Face" pitchFamily="18" charset="0"/>
              </a:rPr>
              <a:t>Britain wanted lots of British people in the colonies in order to increase the colonies’ loyalty to Britain!</a:t>
            </a:r>
          </a:p>
          <a:p>
            <a:r>
              <a:rPr lang="en-US" dirty="0" smtClean="0">
                <a:solidFill>
                  <a:srgbClr val="C00000"/>
                </a:solidFill>
                <a:latin typeface="Baskerville Old Face" pitchFamily="18" charset="0"/>
              </a:rPr>
              <a:t>It was a great way to start over and create a new life.</a:t>
            </a:r>
            <a:endParaRPr lang="en-CA" dirty="0">
              <a:solidFill>
                <a:srgbClr val="C00000"/>
              </a:solidFill>
              <a:latin typeface="Baskerville Old Face" pitchFamily="18" charset="0"/>
            </a:endParaRPr>
          </a:p>
        </p:txBody>
      </p:sp>
      <p:pic>
        <p:nvPicPr>
          <p:cNvPr id="1026" name="Picture 2" descr="http://archiveshub.ac.uk/images/content/jun08-640c-MEO-101433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186" y="2204864"/>
            <a:ext cx="5681127" cy="44146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blazesports.org/wp-content/uploads/2011/08/union-j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0199" y="1268761"/>
            <a:ext cx="1440160" cy="81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5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2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However, the trip was not a pleasure cruise…</a:t>
            </a:r>
            <a:endParaRPr lang="en-CA" dirty="0"/>
          </a:p>
        </p:txBody>
      </p:sp>
      <p:sp>
        <p:nvSpPr>
          <p:cNvPr id="3" name="Content Placeholder 2"/>
          <p:cNvSpPr>
            <a:spLocks noGrp="1"/>
          </p:cNvSpPr>
          <p:nvPr>
            <p:ph idx="1"/>
          </p:nvPr>
        </p:nvSpPr>
        <p:spPr>
          <a:xfrm>
            <a:off x="457200" y="1600200"/>
            <a:ext cx="8229600" cy="499715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lgn="ctr">
              <a:buNone/>
            </a:pPr>
            <a:r>
              <a:rPr lang="en-US" sz="2800" dirty="0" smtClean="0">
                <a:solidFill>
                  <a:schemeClr val="tx2">
                    <a:lumMod val="75000"/>
                  </a:schemeClr>
                </a:solidFill>
                <a:latin typeface="+mn-lt"/>
              </a:rPr>
              <a:t>People endured</a:t>
            </a:r>
          </a:p>
          <a:p>
            <a:pPr algn="ctr"/>
            <a:endParaRPr lang="en-US" dirty="0"/>
          </a:p>
          <a:p>
            <a:pPr marL="0" indent="0" algn="ctr">
              <a:buNone/>
            </a:pPr>
            <a:r>
              <a:rPr lang="en-US" sz="3200" b="1" dirty="0" smtClean="0">
                <a:solidFill>
                  <a:srgbClr val="C00000"/>
                </a:solidFill>
                <a:latin typeface="Chiller" pitchFamily="82" charset="0"/>
              </a:rPr>
              <a:t>BAD FOOD AND WATER</a:t>
            </a:r>
          </a:p>
          <a:p>
            <a:pPr marL="0" indent="0" algn="ctr">
              <a:buNone/>
            </a:pPr>
            <a:r>
              <a:rPr lang="en-US" sz="3200" b="1" dirty="0" smtClean="0">
                <a:solidFill>
                  <a:srgbClr val="C00000"/>
                </a:solidFill>
              </a:rPr>
              <a:t>                </a:t>
            </a:r>
          </a:p>
          <a:p>
            <a:pPr marL="0" indent="0" algn="ctr">
              <a:buNone/>
            </a:pPr>
            <a:r>
              <a:rPr lang="en-US" sz="3200" b="1" dirty="0" smtClean="0">
                <a:solidFill>
                  <a:srgbClr val="C00000"/>
                </a:solidFill>
              </a:rPr>
              <a:t> </a:t>
            </a:r>
            <a:r>
              <a:rPr lang="en-US" sz="3200" b="1" dirty="0" smtClean="0">
                <a:solidFill>
                  <a:srgbClr val="C00000"/>
                </a:solidFill>
                <a:latin typeface="Chiller" pitchFamily="82" charset="0"/>
              </a:rPr>
              <a:t>POOR SANITATION</a:t>
            </a:r>
          </a:p>
          <a:p>
            <a:pPr marL="0" indent="0" algn="ctr">
              <a:buNone/>
            </a:pPr>
            <a:endParaRPr lang="en-US" sz="3200" b="1" dirty="0" smtClean="0">
              <a:solidFill>
                <a:srgbClr val="C00000"/>
              </a:solidFill>
            </a:endParaRPr>
          </a:p>
          <a:p>
            <a:pPr marL="0" indent="0" algn="ctr">
              <a:buNone/>
            </a:pPr>
            <a:r>
              <a:rPr lang="en-US" sz="3200" b="1" dirty="0" smtClean="0">
                <a:solidFill>
                  <a:srgbClr val="C00000"/>
                </a:solidFill>
                <a:latin typeface="Chiller" pitchFamily="82" charset="0"/>
              </a:rPr>
              <a:t>VERY LITTLE SPACE  </a:t>
            </a:r>
          </a:p>
          <a:p>
            <a:pPr marL="0" indent="0" algn="ctr">
              <a:buNone/>
            </a:pPr>
            <a:r>
              <a:rPr lang="en-US" sz="3200" b="1" dirty="0" smtClean="0">
                <a:solidFill>
                  <a:srgbClr val="C00000"/>
                </a:solidFill>
                <a:latin typeface="Chiller" pitchFamily="82" charset="0"/>
              </a:rPr>
              <a:t>    </a:t>
            </a:r>
          </a:p>
          <a:p>
            <a:pPr marL="0" indent="0" algn="ctr">
              <a:buNone/>
            </a:pPr>
            <a:r>
              <a:rPr lang="en-US" sz="3200" b="1" dirty="0" smtClean="0">
                <a:solidFill>
                  <a:srgbClr val="C00000"/>
                </a:solidFill>
              </a:rPr>
              <a:t>  </a:t>
            </a:r>
            <a:r>
              <a:rPr lang="en-US" sz="3200" b="1" dirty="0" smtClean="0">
                <a:solidFill>
                  <a:srgbClr val="C00000"/>
                </a:solidFill>
                <a:latin typeface="Chiller" pitchFamily="82" charset="0"/>
              </a:rPr>
              <a:t>DISEASE</a:t>
            </a:r>
          </a:p>
          <a:p>
            <a:pPr marL="0" indent="0" algn="ctr">
              <a:buNone/>
            </a:pPr>
            <a:r>
              <a:rPr lang="en-US" sz="3200" b="1" dirty="0" smtClean="0">
                <a:solidFill>
                  <a:srgbClr val="C00000"/>
                </a:solidFill>
                <a:latin typeface="Chiller" pitchFamily="82" charset="0"/>
              </a:rPr>
              <a:t>And therefore, many did not survive the voyage.</a:t>
            </a:r>
            <a:endParaRPr lang="en-CA" sz="3200" b="1" dirty="0">
              <a:solidFill>
                <a:srgbClr val="C00000"/>
              </a:solidFill>
              <a:latin typeface="Chiller" pitchFamily="82" charset="0"/>
            </a:endParaRPr>
          </a:p>
        </p:txBody>
      </p:sp>
    </p:spTree>
    <p:extLst>
      <p:ext uri="{BB962C8B-B14F-4D97-AF65-F5344CB8AC3E}">
        <p14:creationId xmlns:p14="http://schemas.microsoft.com/office/powerpoint/2010/main" val="42104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fact, the vessels were nicknamed</a:t>
            </a:r>
            <a:endParaRPr lang="en-CA" dirty="0"/>
          </a:p>
        </p:txBody>
      </p:sp>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sz="3200" dirty="0" smtClean="0">
                <a:solidFill>
                  <a:schemeClr val="bg1"/>
                </a:solidFill>
                <a:latin typeface="Chiller" pitchFamily="82" charset="0"/>
              </a:rPr>
              <a:t>COFFIN SHIPS</a:t>
            </a:r>
            <a:endParaRPr lang="en-CA" sz="3200" dirty="0">
              <a:solidFill>
                <a:schemeClr val="bg1"/>
              </a:solidFill>
              <a:latin typeface="Chiller" pitchFamily="82" charset="0"/>
            </a:endParaRPr>
          </a:p>
        </p:txBody>
      </p:sp>
      <p:pic>
        <p:nvPicPr>
          <p:cNvPr id="2050" name="Picture 2" descr="http://blogs.forteana.org/system/files/arthurs+seat+coff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632816"/>
            <a:ext cx="3960440" cy="323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7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anim calcmode="lin" valueType="num">
                                      <p:cBhvr>
                                        <p:cTn id="2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00125"/>
          </a:xfrm>
        </p:spPr>
        <p:txBody>
          <a:bodyPr/>
          <a:lstStyle/>
          <a:p>
            <a:r>
              <a:rPr lang="en-US" dirty="0" smtClean="0"/>
              <a:t>Grosse </a:t>
            </a:r>
            <a:r>
              <a:rPr lang="en-US" dirty="0" err="1" smtClean="0">
                <a:latin typeface="Palatino Linotype"/>
              </a:rPr>
              <a:t>Î</a:t>
            </a:r>
            <a:r>
              <a:rPr lang="en-US" dirty="0" err="1" smtClean="0"/>
              <a:t>le</a:t>
            </a:r>
            <a:endParaRPr lang="en-CA" dirty="0"/>
          </a:p>
        </p:txBody>
      </p:sp>
      <p:sp>
        <p:nvSpPr>
          <p:cNvPr id="3" name="Content Placeholder 2"/>
          <p:cNvSpPr>
            <a:spLocks noGrp="1"/>
          </p:cNvSpPr>
          <p:nvPr>
            <p:ph idx="1"/>
          </p:nvPr>
        </p:nvSpPr>
        <p:spPr>
          <a:xfrm>
            <a:off x="457200" y="1000127"/>
            <a:ext cx="8229600" cy="4877146"/>
          </a:xfrm>
        </p:spPr>
        <p:txBody>
          <a:bodyPr/>
          <a:lstStyle/>
          <a:p>
            <a:pPr marL="0" indent="0">
              <a:buNone/>
            </a:pPr>
            <a:r>
              <a:rPr lang="en-US" dirty="0">
                <a:latin typeface="+mn-lt"/>
              </a:rPr>
              <a:t>w</a:t>
            </a:r>
            <a:r>
              <a:rPr lang="en-US" dirty="0" smtClean="0">
                <a:latin typeface="+mn-lt"/>
              </a:rPr>
              <a:t>as the quarantine island near Quebec City where all immigrant ships stopped, in order to check all immigrants for sickness.</a:t>
            </a:r>
          </a:p>
          <a:p>
            <a:pPr marL="0" indent="0">
              <a:buNone/>
            </a:pPr>
            <a:endParaRPr lang="en-US" dirty="0">
              <a:latin typeface="+mn-lt"/>
            </a:endParaRPr>
          </a:p>
          <a:p>
            <a:pPr marL="0" indent="0">
              <a:buNone/>
            </a:pPr>
            <a:r>
              <a:rPr lang="en-US" dirty="0" smtClean="0">
                <a:latin typeface="+mn-lt"/>
              </a:rPr>
              <a:t>Many people died of illness on Grosse </a:t>
            </a:r>
            <a:r>
              <a:rPr lang="en-US" dirty="0" err="1">
                <a:latin typeface="Palatino Linotype"/>
              </a:rPr>
              <a:t>Î</a:t>
            </a:r>
            <a:r>
              <a:rPr lang="en-US" dirty="0" err="1" smtClean="0">
                <a:latin typeface="+mn-lt"/>
              </a:rPr>
              <a:t>le</a:t>
            </a:r>
            <a:r>
              <a:rPr lang="en-US" dirty="0" smtClean="0">
                <a:latin typeface="+mn-lt"/>
              </a:rPr>
              <a:t>, and in spite of efforts to prevent it, many epidemics still occurred in the cities of Upper and Lower Canada.</a:t>
            </a:r>
            <a:endParaRPr lang="en-CA" dirty="0">
              <a:latin typeface="+mn-lt"/>
            </a:endParaRPr>
          </a:p>
        </p:txBody>
      </p:sp>
      <p:sp>
        <p:nvSpPr>
          <p:cNvPr id="4" name="AutoShape 2" descr="data:image/jpeg;base64,/9j/4AAQSkZJRgABAQAAAQABAAD/2wCEAAkGBhASEBQQEBAVFBQQEBAPDxQVDxAPDw8PFRAVFBQQEhUXHCYeFxkkGRQUHy8gJCcpLC0sFR8xNTAqNSYrLCkBCQoKDgwOGg8PGiwlHiQpLCopKiwpLCwsLiwpLCksKSksKTAsKSwqLCkpKSwsKSwsKSksLCosLC8vLywpLCw1Lf/AABEIAMkA+wMBIgACEQEDEQH/xAAbAAACAwEBAQAAAAAAAAAAAAACAwABBAUGB//EAEEQAAIBAgQDBAcFBgQHAQAAAAECAAMRBBIhMQVBUSJhcYEGEzJCUpGhFGKxwdEjcoKS4fA0VHPxFSQzlKKzwlP/xAAaAQACAwEBAAAAAAAAAAAAAAAAAQIDBAUG/8QAMBEAAgIBAwIDBgYDAQAAAAAAAAECEQMEEiExQRNRYSIycYHR8AWRobHh8RRCwVL/2gAMAwEAAhEDEQA/APXWEomDU3lXnLMwZvDp0OcoSNWtAAzYRZYmX6y8AmABASrwr3GkHLGAS35wkEgEggwoNxpFXjSdIsSNgQRpGkWu80LtAmkZ2EtWjWtM5MaIvhggy5dNLx3q4ElGwESMSnaGolFoiW1EfaUoEl7yzAYtk1jAuksRuFp3cdBqfARxTk0kRfBqwmGyi59o79w+GaJJJ6HHBQioowSludkkkkkxEkkkgBJJJIAeaOpherlgaxFSqQZ5s2Ghol1kSreXeAAjSWWMjAxyLprACqIhEy4JMAsrNLDSIsaaQg0CbYvNKJl2lERDotY/NpM8LPpAknRbvAAkWEo1jRFuyIbR4eZ3EgMRJSNJmeo0s1CZFWBLcmWjRpEgpiXAZYE6dKkFFh5nqZmwdC/aOwOneevhNk6miw17b+RmzT/1RJJJJ0TMSSSSAEkkkgBJILuBqSBqBqQBcmwHiSQIUBHl6lSxgkgw8TTvrMyzzpsHolo8LFUlmgRDIRIRKBkYxAW20Wray7yBYAHIX0lHaWpFoMaB1kJkBkyxA2Wolqt5arKVrGMQVVLCADDZ7wBACS7S0WMddIDoFQIwAQaaw4iaRAY3D0czW+Z6CKUTp4ejlHfufHpNGnw+LKuwsk9qMqcQ/ZK1lDEgBM3u+uFO457EGa0rKb5WBykhrMDlI5NbYzFS4LTAGa7Ffe9kntlwDbUi52JtGpwumFC2PZFlN7Mgy5RYjW9ue+k7aVcGJ0PGIT41/mX4sv46eOkGti1VDUvdRb2bNctYKo7yWUDxESvCqYNxcEsHNmI7QdXB/mUGA3BaWUqoK81INzTbMHBS+g7YzW2uT1j5FwaRVI1qFFFiT2trfeNhYdbS1xVMi4dSLE3DqRYWub35XHzHWJr4D1mX1jA5c3spkvmRkOpJI0Y7WkrcMpsSxvcsW9o2DFqbXt40k+XfDkODQlZTazA3GYWYG6/ELbjvl1aqqpZjYKCzE7AAXJnneK8XpYbtBL4grlyE6ILAZmIAzLpp15W1t5+pxLGYx/VqSQ1ronYpAdX7u8mWRi3yY8+qhjexcy8jq4filTG4pUAy0aTisRbUhD2S56k2FuVzva89fObwLgy4anlBuzWao3xNbYdw1t59Z0opNXwT08JRjc/efX6HmqrTOi6x1YwVWeaOmzRTXSVeFeAsBhgwTCtAaICwJZeAphkdYAVUaWolWlqpgCCUQmhUxDIiJ0LRtIDLDYSIusA2lImhg21jyLRbEQCiJGtEoNY6A0gQZcB4/DUix/E20AjSbdIl0NGDoe8eXs+PXymyUABoNhoJc72DEsUa79zBknudkkkklxAkkkkAJJMuOrOMqUx26jBQbXCJcZ6h8Bt3kTi+m1dstKir5RWqEPc5QV7IGY/CC392jSt0U5cqxxcq6HnvTCo1bEs2HBqmlTVTkBcZQTmOm4BblznrPQ//AAVImmELKS1veOYgOedyADrtHcD4CmGByks7WzMRbbZVHIXhcA/6AtsKuJC/ujE1Qv0tISb38Piun/S7BCK07c4Lfuu+9O+PlR0ZJJCR1HzEbaXUEm+h5moJdKVVaSlPOmscZQFpLWg3gMItygmXbS8VeIBqSzIBJACCGusACOoiDHENRaWZTSrRFxLXlqJALSi0BWRmi1XW8gOsYo5QEVl1vBLER/2Z+Sn5GF9mtY1OyLgd5JNgqjck90mscm6SC0g8LhM3abb6t/SdAdOm3QQUe/ukW0FxbTuhTt4MEcS9TFObkySSRdSuoKqTq5ygd+Vm16CyN8peVjJJRYaXO5sO82JsPIH5S4ASSefwmIxDnSshGY0xWKWpMxPsYemCPWnQ3c6aGwOpmqvgwCoq4quzVCQiq4pZiBc2FJRYdSTYdZDdfQs2KKvI69O/0/U6gQXvzIA8gTYD5meD9LMUK+KVKRz5VWkLbGoXa6r13AvGYn0hrItSigqAvZRnqmu9IgFaoR9zdtO4q3k/0T4C6v8AaKy5FpqSmbsm9rZyDsAL6mXY3S3s5esTyZFp4c9LdfP+/U9EKhw2FBc53pUlUcy9WwVEHW7FVE0cMwnqqNOmTcoiqx6va7Hza5mTD3xFRapBFGmc1AEWNapa3ryOSgE5b73zfDOpKVy7OrJeHBY117/8X1+JTNYX+XeZkZbm55x1ZtfDT9Yu85Goy+JL0RsxQUYnCqrKw6m8oG8dTEzFJbHQwKUNzKSAwqm0SklRje0KmmsAGiS0siQGICAylqSESMukAXA+mZbPM6uRI9S8VFm5BGpILk2GpOgHWFhsI76gadToJ1MJgwg6sdz3dB3TRh08sj9Cqc0hWE4flN3sbi1t7d9/0mxVA2FvDSZ+IcSpUUz1WyjkN2Y9FHOeR4n6b1G0oD1Y5scru3kRZfrOzh00Y+6vmc7UayGP3n8j28yY2ixak6jN6t2LLcAkNTZMy30uL8+Rbz8Tw30vr02JqE1VI1VmsQeqm2nymrCcexeKrpSRxSBbMcgtZFuTcnU6aW2OkveNmaH4hjlVJ2+x6qpQqO98zInYJXOASR6y4uhuPaTn7sV9gr2H7cg9jMQSVZlzXaxGxJF1BA7I1nSmfHcQp0Uz1WCjl1Y9FG5Mro3uVK2ZhgK19axtmLWzFTysMwAuBY9mw9rU6SsVw6qxzrVGZQcpKAEEpUW2mnvr/L4RODx+IxDBkT1NHfM4BrVR0RdlB66907ENpGGTfyjzHEOPijZKYNSuAwOdiwoKTmIcm2trX2FgNbWu/A061enfEOfVG7sMuRsQLXtZRdaOm3tPfWwIB5HHPRd62PBoVFWwWrW0ZjT7QYF7khmY5rLoLKOWp9P9mxX+aT/tRf8A9kq3OXFcL9TZDAsSWRzW6Xbn2V+XLfn27FYGkz1DVankVUFPDoQAyp77lR7BPZFtwF5XnRHXpOf/AMOrH2sXU/gp4en9chP1lf8AAaJ/6mer/q1alVf5Ccv0k7fZFUccI9ZX8F9aOcDTX9lh8RiKli37Ki9FkQlixDVSlk1J9p7+MZhfRrMwqYlme2q0jWq1qSnq5c2qN5Be47zuU6YUBVAAGwAAUeAEKRWNdy96uS4hx69/v9fUkotYX+XjISBqf77hEuxb8pTqc6xxpdSrDicnbFmDaHaECs5KVqzc5U6POroZqUzKzXmpdpFqjKiisW+kM1InMYAUHE0IYg0Zro0LCBKimEtLQqixJkQoZUYcovNKvLWMQOabMFgc+p0UfXuEZheG31fQdPePj0mzFYlKNMuxsiLc/kB1JP1M3afSuT3S6FU8iihHFOK0sNTzP4Ig9pj0Hd3/ANnx2M9M8S5OQrTHIKAzebN+QE5nFuJvXqmo/PRVvcInJR/epmOd6GJJcnl9Trpzk1B0hlfEu7ZqjsxPNiWPhrFySS457bfLJPZ+hXBrL9pfdgVpD7uzP52IHges89wLgrYipl1CLY1W+Feg+8eXzn0qnTCgKosFACgbAAWAlGWXY6v4fp7fiS6LoFOeeCo2IOIqMXIAWkjAZKQ0uQOZvrfv85po4xWd0W5NLKHNuyGIJyX6gWuOVxCxOJSmpeowVV3JNgP690oujtbVkpVY2c2vj3qMaWGtdTlq1SM1Ogeaj46n3dh73Qjlq4jfNRo9NUxFYd/Oknd7R+7OjQoKihEUKqiyqBZQOgEh73Toaaji68y8uy+IrBYJKS5UvqSzMTmeo53d25sf70miSLq1wum56D8+kJSjjVvoV+1OXqMktEGoxG9vC35wc7DmZjetjfCLlp33ZpgtUA7/AMIh3J3P6SAynJrJPiPBZDTpcsjEk6yjpLuJRXSYm7NK4Cope8b6uLpvaJbGm/KSXCIvk4KGaraeUzgWjnblI3ZlRlY2MbRGsXVF5roU7SJNDqaQyZYEFoFoDtFzQTpMzbwItFkibuG4P32/hH/1+kzYbDF2A5bnuXnOtXrpTQu5Cqo1J2AHIfpN2kw73ufRGbLPaisXjEpIalRgqjcnr0A5nungPSH0hbENZbrTU3VebH437+g5fOJ47xpsTUzahFuKa9F6n7x5/Kcyd6GOuWeY1eteS4Q6fuSSSSXHNJHYTCPVdaaC7ObDp4nuA1iZ7r0M4QEpevYduqOz92lfl42v4WkJy2o06XA809vbudnhfDUoUlpJy1Y83Y7sf72AmphoRci4IBFrg9ReKxeMp0lz1GCi9hzLNyVQNWPcBeYstevvmoUulwMTUHeRpRHhdu9Zicj1mPD7PlH76eZDi0pf8vh6frKi6lQbKhOuevUN8pO+t2PQxmG4Ycwq129ZUGq6WpUf9JOR+8bseo2mrC4VKahKahVGwA5ncnqe86xsVd5E96ituNV69/4JJF/aUvbMNPG3zmTG1w1gDoNT3n+/xlOXUwhG07Yo4m3yPq45Rt2j8h85nQEnMepv4zLlmvDNoROTkzSyv2jXCCj0HG9pHkEEvIIuIBLMpWkZ4AXaBVO0MwX18pEYSnSYKim58ZvEoqOcmyCOKlPmeUGu3SAcxO+kYKXWJ12MvQSm86FIc+kStICF4GRZJM03g3g04uo0RYpB1H0l4TDFjoPE8h4xmE4exILiy7nkSO6M4lx7D4dbMwLAXWmurd1/hHefrNun0ssnL6GfNnjjVtk4ljkwtEudWPZQbZ3toP3Ruf8AafPuIcUq12zVXLdBsi/ursIfFuMPiKmeobbhFHsot9h9LnnOc9a2uU5eumg626Tv4sUcUaPLavUz1Eqj0/cZJEnEakb7Wtz3v+BltWN7KPPcc/zH1lu5GPwpDZIzh+CrVWyIhY8gBsPvHYDbUmekw3o0lNgta9aswzLQpmygfFVf3V79O7NtIyyRiuS/BosueW2C+fb8zn+jvAjiHu9xSQEu2wJHuA9ep5Dynsk4gXATBoCqgL61rjDIBoAltapH3dOrSUeC5gPtBDKPZoIMmFToMu9TxbT7onTA/p4TJKUpvyPR6bT4tLGl7UvPt/P7fEx4Thaq3rHY1Ktrese11Hw01GlNe4ed5tgvUAFybTBi8TmsBsPqeszZs8cK46+RqSlldyOjOdiq5LkZjYEi19NJQ4g9radxtr+kyrvf5zFqdSsiSiW48W12xso3Mu0st3TCXEUTTTSwmVXvvJTcjyjJI2XlZZSPeMtJEwckEpJnhBoCAvDUWMvLIGvpEwRcomSURJ2Ro4WcA2sSd7KMxA6nptGUMSrg5TqpysCCrK1r2YHUaEGY8HiAjVVqdkmoXVj7L0yFC5TzIFlI3FuhBgJVLVfXIQUZqSdlkJdFWrci5+J1trfsyG2ihJM6tr6TPQrBlDLswDDwMxU1rFqZqX7IQ6eqIzG4qBumnw8ttbxNGjXWmoXNoqKyk0yR2lv6vloubc9JLaHB2jWvNnDMJftt/COp6zi4PC1mZV/aFRqWBohr59ql+WW1ra9dZ6mpUWmhZjlRFuT0UCa9LgUpbn0RVkkoo5/H+Nph6dzZnbRUvve92bnl/wBp8tSs1zzJbU20vcg6D92/nOjxHGmtVeqffYkdy7KvkLCZQP1853446PK6jWeK2q47fUWykm/IfUW/G4HyiwTlKkggDcXuV6Hle3O8aaKjU20Gulh5y6TqRcEW2/pH3orp7N6i3FUrri/iURrooO+vLe/4zpcD4G+Jq5CxCgZqjAeyvIDvJ/XlL4VwStiGy01sB7TG4RfPme4T1vDcIEU4fCMT2v8AmcSALKw0KUuRflzC7m50NeSaiq7mvQ6SeeW5qorq39/fxNYYLfDYNVXJYVamW9Ohpz//AEqnodr3bkDtw+Ep0ENr6nNUdjmqVX+Jm94/hysJnrMtFBRojLYeJF9SSTqWO5J1175hvfU6+OpnJy6na6XLPS0tu2PEf3+P0NdfibHQdkf+XzlYTHOGu7Eg6HnboZlaWJg8ae7dfJJJVRsr4gse4eyPzPfFMYFNtJRlUpOTtlsehIaLBVIQMQwswEpqkW5gZoANEtBvIF0hKNIDNFCoNoQaJw6c45F1kiRdoJEZzlgQGCTLBlPBzQYB+Mq/dKJ6Q7mIdnHXSUKY3yi53Nhc+JhkSZozIlZMs6lHhqAAstyQDre17XtbaeQ9KeMvh0X1ftVGIBIuFAFybczqIj0O9KsVUqtRKiq7oSjFhSC2NyXIGo15C/z00aaS3e0rNy/Dss8Dzxql6n0AAAaAADoAAJxPSTCvXprTpVaYGe9QFwLj3dr6A3NvDpFVqSs37YjEEakEFcKh6JSBs37zFjNJp4P/AC1Pw+z0fxtOgtTBOlxRzMmnhOO2Tbvy/s5behmGA/xJBtqc1LLfrb+sxP6OYRdGxoZr6KiLUcjpkQsxM7gGHB/wlG3+lTzfPLNtLH01Fkp5R0UKg+kl/mr/ANGd6DSr/Vv519TzqeiaVAVSjUAZSpqYhglr+8lFLOSOWYqPGdPh3or9mFsPUXU3PrsOlZs1gCVdSpG22sdU4hULXDW6AbefXzjDxKp3D+H9Zneqxt7pXfmbIXix+FjSUW7a62/N3fIxuFPU0r12dedNF9RSbuaxLMO4tbuja2JSmuSmAMoyqoACoOlhp5TJVx9Rha9uthYnziGTS8ryapVUPzF7Uve/LoiiSdTqTqYDm0itJa5uZhJFxvKJYywpkQGUoZYRQkdYFiGl5FeL9WbXhoeUCRKjy0F5T07yUtoAaadO4h006wKD2j89wT0jJEHdCWAtQcpckSL5yExfKEpgMjnSVykteUNICLGknrJTbxnq4UByGMiESnW5gJT1sOZsJHqZbS4E8W4dTrp6txzuCDZlPUTVwn0Wo4Sk7JmNR0yszEXUEi6LYad/hOtgMFkBJtmJ33sOgMritWyAfEfoP9x8pvjh8PG5y8uCX+Tk2+DGT2+XY5NrS1YHY3+vO0qZlpvlyjs3eoSez7LVGYW31sRymJIijU0l5malVvo43+H3b3t+XlNMTiKgRGXlSGIZAYyqdLRaxLVDeABgQysDvj1MAFhIylKDXjAtiIEkiysoppCJkEROijtFHePCwDTgSIDCLjpFk2hAiAiwTeaaRiRGUNvrBDQ1RrKY6wr9JGWSJiw+towrM5XtTVACSimku8kkIWUMheE72g+tEQzl2m7BcPNw7CwGoHM9NOm0xJv5z0Q38/zmrTYlNtvsYJyrkTXxCoLsfAbk+AnDrYksxY89hvYchH8R9s+UxLvI6jPLI9vZEoxSDBMK0qnvLeZaJBWgjeWZQ3gOyG0sCUYQgANRrQaadZdfaHQ2EALAEXUqdJMVF04DDo3mwjSJpxwiZbFAtvCAgNuI+nAZSqekJqccIg7wAUw7oIMbUioAMRrm01rTA2mKjv5ibzAaKtrAqMYfMQKsmSJTW2pEYDK5SRCIBLBlCXGgF1RElDHVeUYYySP/2Q=="/>
          <p:cNvSpPr>
            <a:spLocks noChangeAspect="1" noChangeArrowheads="1"/>
          </p:cNvSpPr>
          <p:nvPr/>
        </p:nvSpPr>
        <p:spPr bwMode="auto">
          <a:xfrm>
            <a:off x="2" y="-914399"/>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hASEBQQEBAVFBQQEBAPDxQVDxAPDw8PFRAVFBQQEhUXHCYeFxkkGRQUHy8gJCcpLC0sFR8xNTAqNSYrLCkBCQoKDgwOGg8PGiwlHiQpLCopKiwpLCwsLiwpLCksKSksKTAsKSwqLCkpKSwsKSwsKSksLCosLC8vLywpLCw1Lf/AABEIAMkA+wMBIgACEQEDEQH/xAAbAAACAwEBAQAAAAAAAAAAAAACAwABBAUGB//EAEEQAAIBAgQDBAcFBgQHAQAAAAECAAMRBBIhMQVBUSJhcYEGEzJCUpGhFGKxwdEjcoKS4fA0VHPxFSQzlKKzwlP/xAAaAQACAwEBAAAAAAAAAAAAAAAAAQIDBAUG/8QAMBEAAgIBAwIDBgYDAQAAAAAAAAECEQMEEiExQRNRYSIycYHR8AWRobHh8RRCwVL/2gAMAwEAAhEDEQA/APXWEomDU3lXnLMwZvDp0OcoSNWtAAzYRZYmX6y8AmABASrwr3GkHLGAS35wkEgEggwoNxpFXjSdIsSNgQRpGkWu80LtAmkZ2EtWjWtM5MaIvhggy5dNLx3q4ElGwESMSnaGolFoiW1EfaUoEl7yzAYtk1jAuksRuFp3cdBqfARxTk0kRfBqwmGyi59o79w+GaJJJ6HHBQioowSludkkkkkxEkkkgBJJJIAeaOpherlgaxFSqQZ5s2Ghol1kSreXeAAjSWWMjAxyLprACqIhEy4JMAsrNLDSIsaaQg0CbYvNKJl2lERDotY/NpM8LPpAknRbvAAkWEo1jRFuyIbR4eZ3EgMRJSNJmeo0s1CZFWBLcmWjRpEgpiXAZYE6dKkFFh5nqZmwdC/aOwOneevhNk6miw17b+RmzT/1RJJJJ0TMSSSSAEkkkgBJILuBqSBqBqQBcmwHiSQIUBHl6lSxgkgw8TTvrMyzzpsHolo8LFUlmgRDIRIRKBkYxAW20Wray7yBYAHIX0lHaWpFoMaB1kJkBkyxA2Wolqt5arKVrGMQVVLCADDZ7wBACS7S0WMddIDoFQIwAQaaw4iaRAY3D0czW+Z6CKUTp4ejlHfufHpNGnw+LKuwsk9qMqcQ/ZK1lDEgBM3u+uFO457EGa0rKb5WBykhrMDlI5NbYzFS4LTAGa7Ffe9kntlwDbUi52JtGpwumFC2PZFlN7Mgy5RYjW9ue+k7aVcGJ0PGIT41/mX4sv46eOkGti1VDUvdRb2bNctYKo7yWUDxESvCqYNxcEsHNmI7QdXB/mUGA3BaWUqoK81INzTbMHBS+g7YzW2uT1j5FwaRVI1qFFFiT2trfeNhYdbS1xVMi4dSLE3DqRYWub35XHzHWJr4D1mX1jA5c3spkvmRkOpJI0Y7WkrcMpsSxvcsW9o2DFqbXt40k+XfDkODQlZTazA3GYWYG6/ELbjvl1aqqpZjYKCzE7AAXJnneK8XpYbtBL4grlyE6ILAZmIAzLpp15W1t5+pxLGYx/VqSQ1ronYpAdX7u8mWRi3yY8+qhjexcy8jq4filTG4pUAy0aTisRbUhD2S56k2FuVzva89fObwLgy4anlBuzWao3xNbYdw1t59Z0opNXwT08JRjc/efX6HmqrTOi6x1YwVWeaOmzRTXSVeFeAsBhgwTCtAaICwJZeAphkdYAVUaWolWlqpgCCUQmhUxDIiJ0LRtIDLDYSIusA2lImhg21jyLRbEQCiJGtEoNY6A0gQZcB4/DUix/E20AjSbdIl0NGDoe8eXs+PXymyUABoNhoJc72DEsUa79zBknudkkkklxAkkkkAJJMuOrOMqUx26jBQbXCJcZ6h8Bt3kTi+m1dstKir5RWqEPc5QV7IGY/CC392jSt0U5cqxxcq6HnvTCo1bEs2HBqmlTVTkBcZQTmOm4BblznrPQ//AAVImmELKS1veOYgOedyADrtHcD4CmGByks7WzMRbbZVHIXhcA/6AtsKuJC/ujE1Qv0tISb38Piun/S7BCK07c4Lfuu+9O+PlR0ZJJCR1HzEbaXUEm+h5moJdKVVaSlPOmscZQFpLWg3gMItygmXbS8VeIBqSzIBJACCGusACOoiDHENRaWZTSrRFxLXlqJALSi0BWRmi1XW8gOsYo5QEVl1vBLER/2Z+Sn5GF9mtY1OyLgd5JNgqjck90mscm6SC0g8LhM3abb6t/SdAdOm3QQUe/ukW0FxbTuhTt4MEcS9TFObkySSRdSuoKqTq5ygd+Vm16CyN8peVjJJRYaXO5sO82JsPIH5S4ASSefwmIxDnSshGY0xWKWpMxPsYemCPWnQ3c6aGwOpmqvgwCoq4quzVCQiq4pZiBc2FJRYdSTYdZDdfQs2KKvI69O/0/U6gQXvzIA8gTYD5meD9LMUK+KVKRz5VWkLbGoXa6r13AvGYn0hrItSigqAvZRnqmu9IgFaoR9zdtO4q3k/0T4C6v8AaKy5FpqSmbsm9rZyDsAL6mXY3S3s5esTyZFp4c9LdfP+/U9EKhw2FBc53pUlUcy9WwVEHW7FVE0cMwnqqNOmTcoiqx6va7Hza5mTD3xFRapBFGmc1AEWNapa3ryOSgE5b73zfDOpKVy7OrJeHBY117/8X1+JTNYX+XeZkZbm55x1ZtfDT9Yu85Goy+JL0RsxQUYnCqrKw6m8oG8dTEzFJbHQwKUNzKSAwqm0SklRje0KmmsAGiS0siQGICAylqSESMukAXA+mZbPM6uRI9S8VFm5BGpILk2GpOgHWFhsI76gadToJ1MJgwg6sdz3dB3TRh08sj9Cqc0hWE4flN3sbi1t7d9/0mxVA2FvDSZ+IcSpUUz1WyjkN2Y9FHOeR4n6b1G0oD1Y5scru3kRZfrOzh00Y+6vmc7UayGP3n8j28yY2ixak6jN6t2LLcAkNTZMy30uL8+Rbz8Tw30vr02JqE1VI1VmsQeqm2nymrCcexeKrpSRxSBbMcgtZFuTcnU6aW2OkveNmaH4hjlVJ2+x6qpQqO98zInYJXOASR6y4uhuPaTn7sV9gr2H7cg9jMQSVZlzXaxGxJF1BA7I1nSmfHcQp0Uz1WCjl1Y9FG5Mro3uVK2ZhgK19axtmLWzFTysMwAuBY9mw9rU6SsVw6qxzrVGZQcpKAEEpUW2mnvr/L4RODx+IxDBkT1NHfM4BrVR0RdlB66907ENpGGTfyjzHEOPijZKYNSuAwOdiwoKTmIcm2trX2FgNbWu/A061enfEOfVG7sMuRsQLXtZRdaOm3tPfWwIB5HHPRd62PBoVFWwWrW0ZjT7QYF7khmY5rLoLKOWp9P9mxX+aT/tRf8A9kq3OXFcL9TZDAsSWRzW6Xbn2V+XLfn27FYGkz1DVankVUFPDoQAyp77lR7BPZFtwF5XnRHXpOf/AMOrH2sXU/gp4en9chP1lf8AAaJ/6mer/q1alVf5Ccv0k7fZFUccI9ZX8F9aOcDTX9lh8RiKli37Ki9FkQlixDVSlk1J9p7+MZhfRrMwqYlme2q0jWq1qSnq5c2qN5Be47zuU6YUBVAAGwAAUeAEKRWNdy96uS4hx69/v9fUkotYX+XjISBqf77hEuxb8pTqc6xxpdSrDicnbFmDaHaECs5KVqzc5U6POroZqUzKzXmpdpFqjKiisW+kM1InMYAUHE0IYg0Zro0LCBKimEtLQqixJkQoZUYcovNKvLWMQOabMFgc+p0UfXuEZheG31fQdPePj0mzFYlKNMuxsiLc/kB1JP1M3afSuT3S6FU8iihHFOK0sNTzP4Ig9pj0Hd3/ANnx2M9M8S5OQrTHIKAzebN+QE5nFuJvXqmo/PRVvcInJR/epmOd6GJJcnl9Trpzk1B0hlfEu7ZqjsxPNiWPhrFySS457bfLJPZ+hXBrL9pfdgVpD7uzP52IHges89wLgrYipl1CLY1W+Feg+8eXzn0qnTCgKosFACgbAAWAlGWXY6v4fp7fiS6LoFOeeCo2IOIqMXIAWkjAZKQ0uQOZvrfv85po4xWd0W5NLKHNuyGIJyX6gWuOVxCxOJSmpeowVV3JNgP690oujtbVkpVY2c2vj3qMaWGtdTlq1SM1Ogeaj46n3dh73Qjlq4jfNRo9NUxFYd/Oknd7R+7OjQoKihEUKqiyqBZQOgEh73Toaaji68y8uy+IrBYJKS5UvqSzMTmeo53d25sf70miSLq1wum56D8+kJSjjVvoV+1OXqMktEGoxG9vC35wc7DmZjetjfCLlp33ZpgtUA7/AMIh3J3P6SAynJrJPiPBZDTpcsjEk6yjpLuJRXSYm7NK4Cope8b6uLpvaJbGm/KSXCIvk4KGaraeUzgWjnblI3ZlRlY2MbRGsXVF5roU7SJNDqaQyZYEFoFoDtFzQTpMzbwItFkibuG4P32/hH/1+kzYbDF2A5bnuXnOtXrpTQu5Cqo1J2AHIfpN2kw73ufRGbLPaisXjEpIalRgqjcnr0A5nungPSH0hbENZbrTU3VebH437+g5fOJ47xpsTUzahFuKa9F6n7x5/Kcyd6GOuWeY1eteS4Q6fuSSSSXHNJHYTCPVdaaC7ObDp4nuA1iZ7r0M4QEpevYduqOz92lfl42v4WkJy2o06XA809vbudnhfDUoUlpJy1Y83Y7sf72AmphoRci4IBFrg9ReKxeMp0lz1GCi9hzLNyVQNWPcBeYstevvmoUulwMTUHeRpRHhdu9Zicj1mPD7PlH76eZDi0pf8vh6frKi6lQbKhOuevUN8pO+t2PQxmG4Ycwq129ZUGq6WpUf9JOR+8bseo2mrC4VKahKahVGwA5ncnqe86xsVd5E96ituNV69/4JJF/aUvbMNPG3zmTG1w1gDoNT3n+/xlOXUwhG07Yo4m3yPq45Rt2j8h85nQEnMepv4zLlmvDNoROTkzSyv2jXCCj0HG9pHkEEvIIuIBLMpWkZ4AXaBVO0MwX18pEYSnSYKim58ZvEoqOcmyCOKlPmeUGu3SAcxO+kYKXWJ12MvQSm86FIc+kStICF4GRZJM03g3g04uo0RYpB1H0l4TDFjoPE8h4xmE4exILiy7nkSO6M4lx7D4dbMwLAXWmurd1/hHefrNun0ssnL6GfNnjjVtk4ljkwtEudWPZQbZ3toP3Ruf8AafPuIcUq12zVXLdBsi/ursIfFuMPiKmeobbhFHsot9h9LnnOc9a2uU5eumg626Tv4sUcUaPLavUz1Eqj0/cZJEnEakb7Wtz3v+BltWN7KPPcc/zH1lu5GPwpDZIzh+CrVWyIhY8gBsPvHYDbUmekw3o0lNgta9aswzLQpmygfFVf3V79O7NtIyyRiuS/BosueW2C+fb8zn+jvAjiHu9xSQEu2wJHuA9ep5Dynsk4gXATBoCqgL61rjDIBoAltapH3dOrSUeC5gPtBDKPZoIMmFToMu9TxbT7onTA/p4TJKUpvyPR6bT4tLGl7UvPt/P7fEx4Thaq3rHY1Ktrese11Hw01GlNe4ed5tgvUAFybTBi8TmsBsPqeszZs8cK46+RqSlldyOjOdiq5LkZjYEi19NJQ4g9radxtr+kyrvf5zFqdSsiSiW48W12xso3Mu0st3TCXEUTTTSwmVXvvJTcjyjJI2XlZZSPeMtJEwckEpJnhBoCAvDUWMvLIGvpEwRcomSURJ2Ro4WcA2sSd7KMxA6nptGUMSrg5TqpysCCrK1r2YHUaEGY8HiAjVVqdkmoXVj7L0yFC5TzIFlI3FuhBgJVLVfXIQUZqSdlkJdFWrci5+J1trfsyG2ihJM6tr6TPQrBlDLswDDwMxU1rFqZqX7IQ6eqIzG4qBumnw8ttbxNGjXWmoXNoqKyk0yR2lv6vloubc9JLaHB2jWvNnDMJftt/COp6zi4PC1mZV/aFRqWBohr59ql+WW1ra9dZ6mpUWmhZjlRFuT0UCa9LgUpbn0RVkkoo5/H+Nph6dzZnbRUvve92bnl/wBp8tSs1zzJbU20vcg6D92/nOjxHGmtVeqffYkdy7KvkLCZQP1853446PK6jWeK2q47fUWykm/IfUW/G4HyiwTlKkggDcXuV6Hle3O8aaKjU20Gulh5y6TqRcEW2/pH3orp7N6i3FUrri/iURrooO+vLe/4zpcD4G+Jq5CxCgZqjAeyvIDvJ/XlL4VwStiGy01sB7TG4RfPme4T1vDcIEU4fCMT2v8AmcSALKw0KUuRflzC7m50NeSaiq7mvQ6SeeW5qorq39/fxNYYLfDYNVXJYVamW9Ohpz//AEqnodr3bkDtw+Ep0ENr6nNUdjmqVX+Jm94/hysJnrMtFBRojLYeJF9SSTqWO5J1175hvfU6+OpnJy6na6XLPS0tu2PEf3+P0NdfibHQdkf+XzlYTHOGu7Eg6HnboZlaWJg8ae7dfJJJVRsr4gse4eyPzPfFMYFNtJRlUpOTtlsehIaLBVIQMQwswEpqkW5gZoANEtBvIF0hKNIDNFCoNoQaJw6c45F1kiRdoJEZzlgQGCTLBlPBzQYB+Mq/dKJ6Q7mIdnHXSUKY3yi53Nhc+JhkSZozIlZMs6lHhqAAstyQDre17XtbaeQ9KeMvh0X1ftVGIBIuFAFybczqIj0O9KsVUqtRKiq7oSjFhSC2NyXIGo15C/z00aaS3e0rNy/Dss8Dzxql6n0AAAaAADoAAJxPSTCvXprTpVaYGe9QFwLj3dr6A3NvDpFVqSs37YjEEakEFcKh6JSBs37zFjNJp4P/AC1Pw+z0fxtOgtTBOlxRzMmnhOO2Tbvy/s5behmGA/xJBtqc1LLfrb+sxP6OYRdGxoZr6KiLUcjpkQsxM7gGHB/wlG3+lTzfPLNtLH01Fkp5R0UKg+kl/mr/ANGd6DSr/Vv519TzqeiaVAVSjUAZSpqYhglr+8lFLOSOWYqPGdPh3or9mFsPUXU3PrsOlZs1gCVdSpG22sdU4hULXDW6AbefXzjDxKp3D+H9Zneqxt7pXfmbIXix+FjSUW7a62/N3fIxuFPU0r12dedNF9RSbuaxLMO4tbuja2JSmuSmAMoyqoACoOlhp5TJVx9Rha9uthYnziGTS8ryapVUPzF7Uve/LoiiSdTqTqYDm0itJa5uZhJFxvKJYywpkQGUoZYRQkdYFiGl5FeL9WbXhoeUCRKjy0F5T07yUtoAaadO4h006wKD2j89wT0jJEHdCWAtQcpckSL5yExfKEpgMjnSVykteUNICLGknrJTbxnq4UByGMiESnW5gJT1sOZsJHqZbS4E8W4dTrp6txzuCDZlPUTVwn0Wo4Sk7JmNR0yszEXUEi6LYad/hOtgMFkBJtmJ33sOgMritWyAfEfoP9x8pvjh8PG5y8uCX+Tk2+DGT2+XY5NrS1YHY3+vO0qZlpvlyjs3eoSez7LVGYW31sRymJIijU0l5malVvo43+H3b3t+XlNMTiKgRGXlSGIZAYyqdLRaxLVDeABgQysDvj1MAFhIylKDXjAtiIEkiysoppCJkEROijtFHePCwDTgSIDCLjpFk2hAiAiwTeaaRiRGUNvrBDQ1RrKY6wr9JGWSJiw+towrM5XtTVACSimku8kkIWUMheE72g+tEQzl2m7BcPNw7CwGoHM9NOm0xJv5z0Q38/zmrTYlNtvsYJyrkTXxCoLsfAbk+AnDrYksxY89hvYchH8R9s+UxLvI6jPLI9vZEoxSDBMK0qnvLeZaJBWgjeWZQ3gOyG0sCUYQgANRrQaadZdfaHQ2EALAEXUqdJMVF04DDo3mwjSJpxwiZbFAtvCAgNuI+nAZSqekJqccIg7wAUw7oIMbUioAMRrm01rTA2mKjv5ibzAaKtrAqMYfMQKsmSJTW2pEYDK5SRCIBLBlCXGgF1RElDHVeUYYySP/2Q=="/>
          <p:cNvSpPr>
            <a:spLocks noChangeAspect="1" noChangeArrowheads="1"/>
          </p:cNvSpPr>
          <p:nvPr/>
        </p:nvSpPr>
        <p:spPr bwMode="auto">
          <a:xfrm>
            <a:off x="152402" y="-761999"/>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8" name="Picture 6" descr="http://www.croisierescoudrier.qc.ca/files/cache/resize/500x500/photos/5i/69/135379_io-gi-iag.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3789040"/>
            <a:ext cx="3621385" cy="28971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bonjourquebec.com/fr/images/museum-interpretation-centre-historic-site-grosse-ile-and-the-irish-memorial-national-historic-site-of-canada-247449986.gif"/>
          <p:cNvPicPr>
            <a:picLocks noChangeAspect="1" noChangeArrowheads="1"/>
          </p:cNvPicPr>
          <p:nvPr/>
        </p:nvPicPr>
        <p:blipFill rotWithShape="1">
          <a:blip r:embed="rId3">
            <a:extLst>
              <a:ext uri="{28A0092B-C50C-407E-A947-70E740481C1C}">
                <a14:useLocalDpi xmlns:a14="http://schemas.microsoft.com/office/drawing/2010/main" val="0"/>
              </a:ext>
            </a:extLst>
          </a:blip>
          <a:srcRect l="28416" r="27949" b="4282"/>
          <a:stretch/>
        </p:blipFill>
        <p:spPr bwMode="auto">
          <a:xfrm>
            <a:off x="6300193" y="3526381"/>
            <a:ext cx="2283087" cy="333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1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circle(in)">
                                      <p:cBhvr>
                                        <p:cTn id="19" dur="20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circle(in)">
                                      <p:cBhvr>
                                        <p:cTn id="24" dur="20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715</TotalTime>
  <Words>1448</Words>
  <Application>Microsoft Office PowerPoint</Application>
  <PresentationFormat>On-screen Show (4:3)</PresentationFormat>
  <Paragraphs>228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Executive</vt:lpstr>
      <vt:lpstr>Unit 4A  UPPER AND LOWER CANADA  (THE CANADAS)</vt:lpstr>
      <vt:lpstr>Immigration</vt:lpstr>
      <vt:lpstr>PowerPoint Presentation</vt:lpstr>
      <vt:lpstr>Why did so many British people immigrate?</vt:lpstr>
      <vt:lpstr>What caused such poverty in Britain?</vt:lpstr>
      <vt:lpstr>And also…</vt:lpstr>
      <vt:lpstr>However, the trip was not a pleasure cruise…</vt:lpstr>
      <vt:lpstr>In fact, the vessels were nicknamed</vt:lpstr>
      <vt:lpstr>Grosse Île</vt:lpstr>
      <vt:lpstr>PowerPoint Presentation</vt:lpstr>
      <vt:lpstr>Was the colonial government in “the Canadas” a democracy?</vt:lpstr>
      <vt:lpstr>PowerPoint Presentation</vt:lpstr>
      <vt:lpstr>Remember British colonial government?</vt:lpstr>
      <vt:lpstr>Was everyone in Upper and Lower Canada happy with their government?</vt:lpstr>
      <vt:lpstr>In Lower Canada…</vt:lpstr>
      <vt:lpstr>In Upper Canada</vt:lpstr>
      <vt:lpstr>PowerPoint Presentation</vt:lpstr>
      <vt:lpstr>PowerPoint Presentation</vt:lpstr>
      <vt:lpstr>REBELLIONS of 1837-38</vt:lpstr>
      <vt:lpstr>PowerPoint Presentation</vt:lpstr>
      <vt:lpstr>5. LOUIS-JOSEPH PAPINEAU and the Rebellion of Lower Canada (1837)</vt:lpstr>
      <vt:lpstr>PowerPoint Presentation</vt:lpstr>
      <vt:lpstr>PowerPoint Presentation</vt:lpstr>
      <vt:lpstr>PowerPoint Presentation</vt:lpstr>
      <vt:lpstr>II  UPPER CANADA</vt:lpstr>
      <vt:lpstr>PowerPoint Presentation</vt:lpstr>
      <vt:lpstr>5. William Lyon Mackensie and the Rebellion of Upper Canada (1837)</vt:lpstr>
      <vt:lpstr>PowerPoint Presentation</vt:lpstr>
      <vt:lpstr>PowerPoint Presentation</vt:lpstr>
      <vt:lpstr>PowerPoint Presentation</vt:lpstr>
      <vt:lpstr>PowerPoint Presentation</vt:lpstr>
      <vt:lpstr>What happened after the two rebellions?</vt:lpstr>
      <vt:lpstr>PowerPoint Presentation</vt:lpstr>
    </vt:vector>
  </TitlesOfParts>
  <Company>Golden Hills School Division #75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4A UPPER AND LOWER CANADA  (THE CANADAS)</dc:title>
  <dc:creator>Anne Enns</dc:creator>
  <cp:lastModifiedBy>Anne Enns</cp:lastModifiedBy>
  <cp:revision>34</cp:revision>
  <dcterms:created xsi:type="dcterms:W3CDTF">2013-03-27T19:53:35Z</dcterms:created>
  <dcterms:modified xsi:type="dcterms:W3CDTF">2014-04-08T17:27:32Z</dcterms:modified>
</cp:coreProperties>
</file>